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9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10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304" r:id="rId26"/>
    <p:sldId id="280" r:id="rId27"/>
    <p:sldId id="297" r:id="rId28"/>
    <p:sldId id="298" r:id="rId29"/>
    <p:sldId id="281" r:id="rId30"/>
    <p:sldId id="282" r:id="rId31"/>
    <p:sldId id="283" r:id="rId32"/>
    <p:sldId id="284" r:id="rId33"/>
    <p:sldId id="285" r:id="rId34"/>
    <p:sldId id="300" r:id="rId35"/>
    <p:sldId id="302" r:id="rId36"/>
    <p:sldId id="309" r:id="rId37"/>
    <p:sldId id="288" r:id="rId38"/>
    <p:sldId id="289" r:id="rId39"/>
    <p:sldId id="290" r:id="rId40"/>
    <p:sldId id="291" r:id="rId41"/>
    <p:sldId id="305" r:id="rId42"/>
    <p:sldId id="294" r:id="rId43"/>
    <p:sldId id="295" r:id="rId44"/>
    <p:sldId id="303" r:id="rId45"/>
    <p:sldId id="307" r:id="rId46"/>
    <p:sldId id="308" r:id="rId47"/>
    <p:sldId id="306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54C91-2C3B-4E35-B6C1-EFB78810768C}" type="datetimeFigureOut">
              <a:rPr lang="en-IN" smtClean="0"/>
              <a:t>01-06-2018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260517-DB71-4510-BC51-3753D6B9AB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2262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6298C4-9DED-461A-B233-6B03273D6E8A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21881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60517-DB71-4510-BC51-3753D6B9ABE7}" type="slidenum">
              <a:rPr lang="en-IN" smtClean="0"/>
              <a:t>27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105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png"/><Relationship Id="rId5" Type="http://schemas.openxmlformats.org/officeDocument/2006/relationships/image" Target="../media/image37.emf"/><Relationship Id="rId4" Type="http://schemas.openxmlformats.org/officeDocument/2006/relationships/image" Target="../media/image3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3.wmv"/><Relationship Id="rId7" Type="http://schemas.openxmlformats.org/officeDocument/2006/relationships/image" Target="../media/image47.png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image" Target="../media/image4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3.wm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8146" y="1774825"/>
            <a:ext cx="7924800" cy="2057400"/>
          </a:xfrm>
        </p:spPr>
        <p:txBody>
          <a:bodyPr>
            <a:normAutofit fontScale="90000"/>
          </a:bodyPr>
          <a:lstStyle/>
          <a:p>
            <a:r>
              <a:rPr lang="en-IN" b="1" dirty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Simultaneous </a:t>
            </a:r>
            <a:r>
              <a:rPr lang="en-IN" b="1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Multi-wavelength </a:t>
            </a:r>
            <a:r>
              <a:rPr lang="en-IN" b="1" dirty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Observations of Coronal Mass Ejections close to the Sun with Ground and Space-based </a:t>
            </a:r>
            <a:r>
              <a:rPr lang="en-IN" b="1" dirty="0" smtClean="0">
                <a:solidFill>
                  <a:srgbClr val="00B0F0"/>
                </a:solidFill>
                <a:latin typeface="Arabic Typesetting" pitchFamily="66" charset="-78"/>
                <a:cs typeface="Arabic Typesetting" pitchFamily="66" charset="-78"/>
              </a:rPr>
              <a:t>Instruments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62600" y="4724400"/>
            <a:ext cx="3657600" cy="2362200"/>
          </a:xfrm>
        </p:spPr>
        <p:txBody>
          <a:bodyPr>
            <a:norm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Anshu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Oluwole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Govind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Diesnet</a:t>
            </a:r>
            <a:endParaRPr lang="en-US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Gebremedhin</a:t>
            </a:r>
            <a:endParaRPr lang="en-US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55073" y="3048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Team </a:t>
            </a:r>
            <a:r>
              <a:rPr lang="en-US" b="1" dirty="0" err="1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Nindos</a:t>
            </a:r>
            <a:endParaRPr lang="en-IN" b="1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52400" y="5410200"/>
            <a:ext cx="2854036" cy="1371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rgbClr val="92D050"/>
                </a:solidFill>
              </a:rPr>
              <a:t>Events: Type II 04/05/2016</a:t>
            </a:r>
          </a:p>
          <a:p>
            <a:r>
              <a:rPr lang="en-US" b="1" dirty="0" smtClean="0">
                <a:solidFill>
                  <a:srgbClr val="92D050"/>
                </a:solidFill>
              </a:rPr>
              <a:t>10/07/2016</a:t>
            </a:r>
            <a:endParaRPr lang="en-IN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3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8229600" cy="1143000"/>
          </a:xfrm>
        </p:spPr>
        <p:txBody>
          <a:bodyPr/>
          <a:lstStyle/>
          <a:p>
            <a:r>
              <a:rPr lang="en-US" dirty="0" smtClean="0"/>
              <a:t>STEREO-A/COR1</a:t>
            </a:r>
            <a:endParaRPr lang="en-IN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xmlns="" id="{F97A0B48-6CDC-4AF6-9BA8-B4508E71B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57" y="875679"/>
            <a:ext cx="2853150" cy="27057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28CF3B2-03C4-4E51-A657-BA297FFD5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36" y="4038600"/>
            <a:ext cx="2819592" cy="2711495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V="1">
            <a:off x="2133601" y="1447800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34707" y="1984664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1714500"/>
            <a:ext cx="4338461" cy="409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 flipV="1">
            <a:off x="2299857" y="4608102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00963" y="5144966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94218" y="461356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540 km/s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2245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STEREO-A/COR2</a:t>
            </a:r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5EF5191-B29E-4B10-B9E0-7F95C2A5C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6" y="685800"/>
            <a:ext cx="2854263" cy="29446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B631778-320E-4909-88D4-DCB4480E5B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18" y="3801972"/>
            <a:ext cx="2833481" cy="2827428"/>
          </a:xfrm>
          <a:prstGeom prst="rect">
            <a:avLst/>
          </a:prstGeo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616883"/>
            <a:ext cx="4629150" cy="4370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94218" y="461356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481 km/s</a:t>
            </a:r>
            <a:endParaRPr lang="en-IN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1846694" y="1977736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14499" y="5421868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213263" y="4982896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600200" y="26670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8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SOHO/LASCO &amp; STEREO/COR HT Comparison</a:t>
            </a:r>
            <a:endParaRPr lang="en-IN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05" y="2438400"/>
            <a:ext cx="4257746" cy="401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542" y="2438401"/>
            <a:ext cx="4269258" cy="410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95400" y="2253735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544 km/s</a:t>
            </a:r>
            <a:endParaRPr lang="en-IN" dirty="0"/>
          </a:p>
        </p:txBody>
      </p:sp>
      <p:sp>
        <p:nvSpPr>
          <p:cNvPr id="7" name="TextBox 6"/>
          <p:cNvSpPr txBox="1"/>
          <p:nvPr/>
        </p:nvSpPr>
        <p:spPr>
          <a:xfrm>
            <a:off x="5675871" y="226303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540 km/s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6015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E07B4A2-D704-4182-9997-54BF1513F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2002"/>
          </a:xfrm>
        </p:spPr>
        <p:txBody>
          <a:bodyPr>
            <a:normAutofit fontScale="90000"/>
          </a:bodyPr>
          <a:lstStyle/>
          <a:p>
            <a:r>
              <a:rPr lang="yo-NG" dirty="0"/>
              <a:t>CME Width Vs Time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4C1A5A0E-3BA6-4E81-8EE5-DA4FDB49BE66}"/>
              </a:ext>
            </a:extLst>
          </p:cNvPr>
          <p:cNvSpPr txBox="1"/>
          <p:nvPr/>
        </p:nvSpPr>
        <p:spPr>
          <a:xfrm>
            <a:off x="7296035" y="3476371"/>
            <a:ext cx="478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yo-NG" dirty="0"/>
              <a:t>C 3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="" xmlns:a16="http://schemas.microsoft.com/office/drawing/2014/main" id="{51378B39-8D4E-4ACE-8717-C2F46EC471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5"/>
          <a:stretch/>
        </p:blipFill>
        <p:spPr>
          <a:xfrm>
            <a:off x="4495800" y="1828800"/>
            <a:ext cx="4572000" cy="381343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8A79B92F-4FF9-465F-91DA-2CBAFA896F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5"/>
          <a:stretch/>
        </p:blipFill>
        <p:spPr>
          <a:xfrm>
            <a:off x="101600" y="1828800"/>
            <a:ext cx="4572000" cy="38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9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198044"/>
              </p:ext>
            </p:extLst>
          </p:nvPr>
        </p:nvGraphicFramePr>
        <p:xfrm>
          <a:off x="1752600" y="914400"/>
          <a:ext cx="5257800" cy="525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</a:tblGrid>
              <a:tr h="4083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Instrument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Speed (km/s)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SDO/AIA-193</a:t>
                      </a:r>
                      <a:r>
                        <a:rPr lang="en-US" baseline="30000" dirty="0" smtClean="0"/>
                        <a:t>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725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SOHO/LASCO-C2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462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SOHO/LASCO-C3</a:t>
                      </a:r>
                      <a:endParaRPr lang="en-I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466</a:t>
                      </a:r>
                      <a:endParaRPr lang="en-IN" dirty="0"/>
                    </a:p>
                  </a:txBody>
                  <a:tcPr/>
                </a:tc>
              </a:tr>
              <a:tr h="662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SOHO/LASCO-C2</a:t>
                      </a:r>
                      <a:r>
                        <a:rPr lang="en-IN" dirty="0" smtClean="0"/>
                        <a:t>+C3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527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Combined</a:t>
                      </a:r>
                      <a:endParaRPr lang="en-I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544</a:t>
                      </a:r>
                      <a:endParaRPr lang="en-IN" dirty="0"/>
                    </a:p>
                  </a:txBody>
                  <a:tcPr/>
                </a:tc>
              </a:tr>
              <a:tr h="6621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STEREO/EUVI-195</a:t>
                      </a:r>
                      <a:r>
                        <a:rPr lang="en-US" baseline="30000" dirty="0" smtClean="0"/>
                        <a:t>o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533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STEREO-A/COR1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540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STEREO-A/COR2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481</a:t>
                      </a:r>
                      <a:endParaRPr lang="en-IN" dirty="0"/>
                    </a:p>
                  </a:txBody>
                  <a:tcPr/>
                </a:tc>
              </a:tr>
              <a:tr h="6621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STEREO-A/COR1+COR2</a:t>
                      </a:r>
                      <a:endParaRPr lang="en-I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527</a:t>
                      </a:r>
                      <a:endParaRPr lang="en-IN" dirty="0"/>
                    </a:p>
                  </a:txBody>
                  <a:tcPr/>
                </a:tc>
              </a:tr>
              <a:tr h="4083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Combined</a:t>
                      </a:r>
                      <a:endParaRPr lang="en-I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540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21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</a:t>
            </a:r>
            <a:r>
              <a:rPr lang="en-US" dirty="0" err="1" smtClean="0"/>
              <a:t>vs</a:t>
            </a:r>
            <a:r>
              <a:rPr lang="en-US" dirty="0" smtClean="0"/>
              <a:t> Time and Height</a:t>
            </a:r>
            <a:endParaRPr lang="en-IN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1600200"/>
            <a:ext cx="9601200" cy="5567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917139"/>
              </p:ext>
            </p:extLst>
          </p:nvPr>
        </p:nvGraphicFramePr>
        <p:xfrm>
          <a:off x="7772400" y="3657600"/>
          <a:ext cx="1524000" cy="177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</a:tblGrid>
              <a:tr h="333161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Band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latin typeface="+mj-lt"/>
                        </a:rPr>
                        <a:t>df</a:t>
                      </a:r>
                      <a:r>
                        <a:rPr lang="en-US" sz="1200" dirty="0" smtClean="0">
                          <a:latin typeface="+mj-lt"/>
                        </a:rPr>
                        <a:t>/</a:t>
                      </a:r>
                      <a:r>
                        <a:rPr lang="en-US" sz="1200" dirty="0" err="1" smtClean="0">
                          <a:latin typeface="+mj-lt"/>
                        </a:rPr>
                        <a:t>dt</a:t>
                      </a:r>
                      <a:r>
                        <a:rPr lang="en-US" sz="1200" dirty="0" smtClean="0">
                          <a:latin typeface="+mj-lt"/>
                        </a:rPr>
                        <a:t> (MHz/s)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</a:tr>
              <a:tr h="32946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F1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0.18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</a:tr>
              <a:tr h="32946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F2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0.27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</a:tr>
              <a:tr h="32946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H1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0.34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</a:tr>
              <a:tr h="32946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H2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+mj-lt"/>
                        </a:rPr>
                        <a:t>0.34</a:t>
                      </a:r>
                      <a:endParaRPr lang="en-IN" sz="12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981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df</a:t>
            </a:r>
            <a:r>
              <a:rPr lang="en-US" dirty="0" smtClean="0"/>
              <a:t>/</a:t>
            </a:r>
            <a:r>
              <a:rPr lang="en-US" dirty="0" err="1" smtClean="0"/>
              <a:t>dt</a:t>
            </a:r>
            <a:r>
              <a:rPr lang="en-US" dirty="0" smtClean="0"/>
              <a:t> </a:t>
            </a:r>
            <a:r>
              <a:rPr lang="en-US" dirty="0" err="1" smtClean="0"/>
              <a:t>vs</a:t>
            </a:r>
            <a:r>
              <a:rPr lang="en-US" dirty="0" smtClean="0"/>
              <a:t> Height and Frequency</a:t>
            </a:r>
            <a:endParaRPr lang="en-IN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9" r="6881" b="22138"/>
          <a:stretch/>
        </p:blipFill>
        <p:spPr bwMode="auto">
          <a:xfrm>
            <a:off x="90055" y="1524000"/>
            <a:ext cx="867294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39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81" b="10033"/>
          <a:stretch/>
        </p:blipFill>
        <p:spPr bwMode="auto">
          <a:xfrm>
            <a:off x="0" y="228600"/>
            <a:ext cx="3934691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609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F1</a:t>
            </a:r>
            <a:endParaRPr lang="en-IN" dirty="0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23" b="6902"/>
          <a:stretch/>
        </p:blipFill>
        <p:spPr bwMode="auto">
          <a:xfrm>
            <a:off x="3581401" y="228600"/>
            <a:ext cx="3795000" cy="3215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00" b="4343"/>
          <a:stretch/>
        </p:blipFill>
        <p:spPr bwMode="auto">
          <a:xfrm>
            <a:off x="76200" y="3443721"/>
            <a:ext cx="3638550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66" b="8384"/>
          <a:stretch/>
        </p:blipFill>
        <p:spPr bwMode="auto">
          <a:xfrm>
            <a:off x="3581401" y="3316432"/>
            <a:ext cx="3669838" cy="346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15200" y="2740169"/>
            <a:ext cx="167640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95800" y="63730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F2</a:t>
            </a:r>
            <a:endParaRPr lang="en-IN" dirty="0"/>
          </a:p>
        </p:txBody>
      </p:sp>
      <p:sp>
        <p:nvSpPr>
          <p:cNvPr id="10" name="TextBox 9"/>
          <p:cNvSpPr txBox="1"/>
          <p:nvPr/>
        </p:nvSpPr>
        <p:spPr>
          <a:xfrm>
            <a:off x="1046018" y="4094862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1</a:t>
            </a:r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4343400" y="3753239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H2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5616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Magnetic Field Estimates using Split-band &amp; Shock Stand-off Technique</a:t>
            </a:r>
            <a:endParaRPr lang="en-IN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5087351"/>
              </p:ext>
            </p:extLst>
          </p:nvPr>
        </p:nvGraphicFramePr>
        <p:xfrm>
          <a:off x="1600200" y="4560995"/>
          <a:ext cx="1905000" cy="2331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2" name="Equation" r:id="rId3" imgW="1358900" imgH="1663700" progId="Equation.DSMT4">
                  <p:embed/>
                </p:oleObj>
              </mc:Choice>
              <mc:Fallback>
                <p:oleObj name="Equation" r:id="rId3" imgW="1358900" imgH="16637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4560995"/>
                        <a:ext cx="1905000" cy="23316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61521"/>
            <a:ext cx="3429000" cy="3339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461720"/>
            <a:ext cx="3505822" cy="3338879"/>
          </a:xfr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634803"/>
              </p:ext>
            </p:extLst>
          </p:nvPr>
        </p:nvGraphicFramePr>
        <p:xfrm>
          <a:off x="6172200" y="4828309"/>
          <a:ext cx="1665288" cy="176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" name="Equation" r:id="rId7" imgW="1295280" imgH="1371600" progId="Equation.DSMT4">
                  <p:embed/>
                </p:oleObj>
              </mc:Choice>
              <mc:Fallback>
                <p:oleObj name="Equation" r:id="rId7" imgW="1295280" imgH="1371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4828309"/>
                        <a:ext cx="1665288" cy="176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406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starting frequency? 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What is shock formation height implied by the starting frequency if you use f = </a:t>
            </a:r>
            <a:r>
              <a:rPr lang="en-US" dirty="0">
                <a:cs typeface="Arial" pitchFamily="34" charset="0"/>
              </a:rPr>
              <a:t>307.87r^-3.64?</a:t>
            </a:r>
          </a:p>
          <a:p>
            <a:endParaRPr lang="en-US" dirty="0"/>
          </a:p>
          <a:p>
            <a:pPr marL="0" indent="0">
              <a:buNone/>
            </a:pPr>
            <a:endParaRPr lang="en-IN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180510"/>
              </p:ext>
            </p:extLst>
          </p:nvPr>
        </p:nvGraphicFramePr>
        <p:xfrm>
          <a:off x="762000" y="2286000"/>
          <a:ext cx="799407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0311"/>
                <a:gridCol w="1031434"/>
                <a:gridCol w="1421169"/>
                <a:gridCol w="1598815"/>
                <a:gridCol w="1332346"/>
              </a:tblGrid>
              <a:tr h="171923"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92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Start time (UT)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74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Start</a:t>
                      </a:r>
                      <a:r>
                        <a:rPr lang="en-US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Frequency (MHz)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71.7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95.5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143.7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178.2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92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End Time (UT)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74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End Frequency (MHz)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62.5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58.7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76.6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224854"/>
              </p:ext>
            </p:extLst>
          </p:nvPr>
        </p:nvGraphicFramePr>
        <p:xfrm>
          <a:off x="1981200" y="4969164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Band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Height</a:t>
                      </a:r>
                      <a:endParaRPr lang="en-IN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01:00:34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1.477584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01:00:21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1.364407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01:00:39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1.515024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H2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01:00:30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1.393341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741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0450" y="1993694"/>
            <a:ext cx="6858000" cy="14700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Event II : 10</a:t>
            </a:r>
            <a:r>
              <a:rPr lang="en-US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July,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yo-NG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yo-NG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IN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906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Arial" pitchFamily="34" charset="0"/>
              </a:rPr>
              <a:t>What is the shock formation height inferred from the EUV images? (SDO/AIA, STEREO/EUVI</a:t>
            </a:r>
            <a:r>
              <a:rPr lang="en-US" dirty="0" smtClean="0">
                <a:cs typeface="Arial" pitchFamily="34" charset="0"/>
              </a:rPr>
              <a:t>)</a:t>
            </a:r>
          </a:p>
          <a:p>
            <a:r>
              <a:rPr lang="en-US" dirty="0">
                <a:cs typeface="Arial" pitchFamily="34" charset="0"/>
              </a:rPr>
              <a:t>How do the shock formation heights compare?</a:t>
            </a:r>
            <a:endParaRPr lang="en-US" dirty="0"/>
          </a:p>
          <a:p>
            <a:endParaRPr lang="en-US" dirty="0">
              <a:cs typeface="Arial" pitchFamily="34" charset="0"/>
            </a:endParaRP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280224"/>
              </p:ext>
            </p:extLst>
          </p:nvPr>
        </p:nvGraphicFramePr>
        <p:xfrm>
          <a:off x="1524000" y="4267200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Instrument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SDO/AIA-193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1:02:07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1.34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Type II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1:00:34</a:t>
                      </a:r>
                      <a:endParaRPr lang="en-IN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STEREO/EUVI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1:00:34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1.33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106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there F-H </a:t>
            </a:r>
            <a:r>
              <a:rPr lang="en-US" dirty="0" smtClean="0"/>
              <a:t>structure? Which </a:t>
            </a:r>
            <a:r>
              <a:rPr lang="en-US" dirty="0"/>
              <a:t>component is more prominent? F or </a:t>
            </a:r>
            <a:r>
              <a:rPr lang="en-US" dirty="0" smtClean="0"/>
              <a:t>H</a:t>
            </a:r>
          </a:p>
          <a:p>
            <a:r>
              <a:rPr lang="en-US" dirty="0"/>
              <a:t> </a:t>
            </a:r>
            <a:r>
              <a:rPr lang="en-US" dirty="0" smtClean="0"/>
              <a:t>Yes, Harmonic Dominant. </a:t>
            </a:r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4519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the CME height at type II onset? </a:t>
            </a:r>
            <a:r>
              <a:rPr lang="en-US" dirty="0" smtClean="0"/>
              <a:t>: </a:t>
            </a:r>
            <a:r>
              <a:rPr lang="en-US" b="1" dirty="0" smtClean="0">
                <a:solidFill>
                  <a:srgbClr val="FF0000"/>
                </a:solidFill>
              </a:rPr>
              <a:t>1.5R</a:t>
            </a:r>
            <a:r>
              <a:rPr lang="en-US" b="1" baseline="-25000" dirty="0" smtClean="0">
                <a:solidFill>
                  <a:srgbClr val="FF0000"/>
                </a:solidFill>
              </a:rPr>
              <a:t>o</a:t>
            </a:r>
          </a:p>
          <a:p>
            <a:r>
              <a:rPr lang="en-US" dirty="0"/>
              <a:t>How does the CME height at type II onset compare with the shock formation height from the empirical relation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6823855"/>
              </p:ext>
            </p:extLst>
          </p:nvPr>
        </p:nvGraphicFramePr>
        <p:xfrm>
          <a:off x="1371600" y="4724400"/>
          <a:ext cx="6096000" cy="194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Instrument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SDO/AIA-193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1:02:07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1.34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Type II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1:00:34</a:t>
                      </a:r>
                      <a:endParaRPr lang="en-IN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Type II extrapolated from CME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1:00:34</a:t>
                      </a:r>
                      <a:endParaRPr lang="en-IN" sz="12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1.50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STEREO/EUVI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1:00:34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1.33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89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759" y="21767"/>
            <a:ext cx="7630860" cy="925290"/>
          </a:xfrm>
        </p:spPr>
        <p:txBody>
          <a:bodyPr>
            <a:normAutofit fontScale="90000"/>
          </a:bodyPr>
          <a:lstStyle/>
          <a:p>
            <a:pPr algn="ctr"/>
            <a:r>
              <a:rPr lang="en-IN" sz="3600" b="1" dirty="0" smtClean="0"/>
              <a:t>Magnetic field measurement -  shock standoff &amp; </a:t>
            </a:r>
            <a:r>
              <a:rPr lang="en-IN" sz="3600" b="1" dirty="0" err="1" smtClean="0"/>
              <a:t>Splitband</a:t>
            </a:r>
            <a:r>
              <a:rPr lang="en-IN" sz="3600" b="1" dirty="0" smtClean="0"/>
              <a:t> method</a:t>
            </a:r>
            <a:endParaRPr lang="en-IN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107" y="1066800"/>
            <a:ext cx="4326309" cy="5436200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B46813BB-8E32-4AEA-BEDD-54252C00E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66" y="1598067"/>
            <a:ext cx="4010841" cy="399383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0666" y="5554766"/>
            <a:ext cx="1583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 smtClean="0"/>
              <a:t>10</a:t>
            </a:r>
            <a:r>
              <a:rPr lang="en-IN" baseline="30000" dirty="0" smtClean="0"/>
              <a:t>th</a:t>
            </a:r>
            <a:r>
              <a:rPr lang="en-IN" dirty="0" smtClean="0"/>
              <a:t> July, 2016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4377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Shock Height from various Measurements</a:t>
            </a:r>
            <a:endParaRPr lang="en-IN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404745"/>
              </p:ext>
            </p:extLst>
          </p:nvPr>
        </p:nvGraphicFramePr>
        <p:xfrm>
          <a:off x="628650" y="2514600"/>
          <a:ext cx="78867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/>
                <a:gridCol w="2628900"/>
                <a:gridCol w="26289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Instrument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Time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Height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baseline="0" dirty="0" err="1" smtClean="0"/>
                        <a:t>Rs</a:t>
                      </a:r>
                      <a:r>
                        <a:rPr lang="en-US" sz="1400" baseline="0" dirty="0" smtClean="0"/>
                        <a:t>)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SDO/AIA-193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1:02:07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1.34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 II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IN" sz="1400" kern="1200" dirty="0" smtClean="0"/>
                        <a:t>1:00:34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1.36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STEREO/EUVI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1:00:34</a:t>
                      </a:r>
                      <a:endParaRPr lang="en-IN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1.33</a:t>
                      </a:r>
                      <a:endParaRPr lang="en-US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AIA extrapolation</a:t>
                      </a:r>
                      <a:endParaRPr lang="en-IN" sz="14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1:00:34</a:t>
                      </a:r>
                      <a:endParaRPr lang="en-IN" sz="14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1.35</a:t>
                      </a:r>
                      <a:endParaRPr lang="en-IN" sz="1400" dirty="0"/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CME Extrapolation</a:t>
                      </a:r>
                      <a:endParaRPr lang="en-IN" sz="14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1:00:34</a:t>
                      </a:r>
                      <a:endParaRPr lang="en-IN" sz="1400" dirty="0"/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 smtClean="0"/>
                        <a:t>1.5</a:t>
                      </a:r>
                      <a:endParaRPr lang="en-IN" sz="1400" dirty="0"/>
                    </a:p>
                  </a:txBody>
                  <a:tcPr marL="68580" marR="6858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690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Fundamental and Harmonic Type II Radio Burst was observed along with split-band feature between 180 MHz – 30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MHz.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Type II has a drift rate ~ 0.1 MHz/s.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High CME speed was observed in AIA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FoV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 ~ 725km/s).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CME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Speed: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540 km/s.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No shock seen in Coronagraph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FoV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Projection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effect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has not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been taken care for the calculations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Magnetic field profile for 1.3 Ro – 1.8Ro was estimated. (B(r)=14r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-5.5</a:t>
            </a:r>
            <a:r>
              <a:rPr lang="en-IN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3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0450" y="1993694"/>
            <a:ext cx="6858000" cy="14700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Event II :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1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May,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  <a:r>
              <a:rPr lang="yo-NG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yo-NG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IN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0776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TYPE II (</a:t>
            </a:r>
            <a:r>
              <a:rPr lang="en-US" dirty="0" err="1" smtClean="0"/>
              <a:t>FH,Splitband</a:t>
            </a:r>
            <a:r>
              <a:rPr lang="en-US" dirty="0" smtClean="0"/>
              <a:t>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870" y="2027237"/>
            <a:ext cx="3227530" cy="12493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AR</a:t>
            </a:r>
            <a:r>
              <a:rPr lang="en-IN" sz="2800" dirty="0" smtClean="0"/>
              <a:t>2535</a:t>
            </a:r>
          </a:p>
          <a:p>
            <a:r>
              <a:rPr lang="en-IN" sz="2800" dirty="0" smtClean="0"/>
              <a:t>N06W61</a:t>
            </a:r>
          </a:p>
          <a:p>
            <a:r>
              <a:rPr lang="en-US" sz="2800" dirty="0" smtClean="0"/>
              <a:t>IP type II</a:t>
            </a:r>
          </a:p>
          <a:p>
            <a:pPr marL="0" indent="0">
              <a:buNone/>
            </a:pPr>
            <a:endParaRPr lang="en-IN" sz="2800" dirty="0" smtClean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368" y="990601"/>
            <a:ext cx="5304232" cy="4395606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286565"/>
              </p:ext>
            </p:extLst>
          </p:nvPr>
        </p:nvGraphicFramePr>
        <p:xfrm>
          <a:off x="457200" y="5257800"/>
          <a:ext cx="8382000" cy="1574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225905"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</a:tr>
              <a:tr h="26841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13:54:08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13:54:08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13:53:38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13:53:57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757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</a:t>
                      </a:r>
                      <a:r>
                        <a:rPr lang="en-US" sz="1200" baseline="0" dirty="0" smtClean="0">
                          <a:latin typeface="+mn-lt"/>
                          <a:cs typeface="Times New Roman" pitchFamily="18" charset="0"/>
                        </a:rPr>
                        <a:t>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58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73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123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151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2259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14:02:39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14:05:21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14:10:44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14:10:10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757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25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25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32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41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287359"/>
              </p:ext>
            </p:extLst>
          </p:nvPr>
        </p:nvGraphicFramePr>
        <p:xfrm>
          <a:off x="533400" y="4191000"/>
          <a:ext cx="32004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1600200"/>
              </a:tblGrid>
              <a:tr h="2117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Time (UT)</a:t>
                      </a:r>
                      <a:endParaRPr lang="en-IN" sz="12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Frequency (MHz)</a:t>
                      </a:r>
                      <a:endParaRPr lang="en-IN" sz="1200" dirty="0"/>
                    </a:p>
                  </a:txBody>
                  <a:tcPr marL="68580" marR="68580"/>
                </a:tc>
              </a:tr>
              <a:tr h="211775"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14:04:09 </a:t>
                      </a:r>
                      <a:endParaRPr lang="en-IN" sz="12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39 MHz</a:t>
                      </a:r>
                      <a:endParaRPr lang="en-IN" sz="1200" dirty="0"/>
                    </a:p>
                  </a:txBody>
                  <a:tcPr marL="68580" marR="68580"/>
                </a:tc>
              </a:tr>
              <a:tr h="352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 smtClean="0"/>
                        <a:t>14:11:14 </a:t>
                      </a:r>
                    </a:p>
                    <a:p>
                      <a:endParaRPr lang="en-IN" sz="12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sz="1200" dirty="0" smtClean="0"/>
                        <a:t>26 MHz</a:t>
                      </a:r>
                      <a:endParaRPr lang="en-IN" sz="1200" dirty="0"/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096000" y="3810000"/>
            <a:ext cx="1219200" cy="106680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7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Interplanetary Type II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4851875" cy="458585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0" y="1814945"/>
            <a:ext cx="609600" cy="82999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53488"/>
              </p:ext>
            </p:extLst>
          </p:nvPr>
        </p:nvGraphicFramePr>
        <p:xfrm>
          <a:off x="4114800" y="3352800"/>
          <a:ext cx="5029200" cy="15745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1676400"/>
                <a:gridCol w="1676400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F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</a:tr>
              <a:tr h="26841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13:10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14:20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757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</a:t>
                      </a:r>
                      <a:r>
                        <a:rPr lang="en-US" sz="1200" baseline="0" dirty="0" smtClean="0">
                          <a:latin typeface="+mn-lt"/>
                          <a:cs typeface="Times New Roman" pitchFamily="18" charset="0"/>
                        </a:rPr>
                        <a:t>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</a:rPr>
                        <a:t>11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</a:rPr>
                        <a:t>11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22590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14:20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14:20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757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</a:rPr>
                        <a:t>5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</a:rPr>
                        <a:t>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835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467413"/>
            <a:ext cx="5837632" cy="4837633"/>
          </a:xfrm>
        </p:spPr>
      </p:pic>
      <p:sp>
        <p:nvSpPr>
          <p:cNvPr id="6" name="TextBox 5"/>
          <p:cNvSpPr txBox="1"/>
          <p:nvPr/>
        </p:nvSpPr>
        <p:spPr>
          <a:xfrm>
            <a:off x="6056831" y="1331685"/>
            <a:ext cx="255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 smtClean="0">
                <a:solidFill>
                  <a:srgbClr val="FF0000"/>
                </a:solidFill>
              </a:rPr>
              <a:t>AR2535</a:t>
            </a:r>
          </a:p>
          <a:p>
            <a:r>
              <a:rPr lang="en-IN" sz="3200" b="1" dirty="0" smtClean="0">
                <a:solidFill>
                  <a:srgbClr val="FF0000"/>
                </a:solidFill>
              </a:rPr>
              <a:t>N06W61</a:t>
            </a:r>
          </a:p>
          <a:p>
            <a:r>
              <a:rPr lang="en-IN" sz="3200" b="1" dirty="0" smtClean="0">
                <a:solidFill>
                  <a:srgbClr val="FF0000"/>
                </a:solidFill>
              </a:rPr>
              <a:t>band-splitting, DH</a:t>
            </a:r>
          </a:p>
          <a:p>
            <a:endParaRPr lang="en-IN" sz="32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7200" y="402689"/>
            <a:ext cx="4851875" cy="6469166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203646"/>
              </p:ext>
            </p:extLst>
          </p:nvPr>
        </p:nvGraphicFramePr>
        <p:xfrm>
          <a:off x="4315731" y="3650163"/>
          <a:ext cx="5098690" cy="2506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9738"/>
                <a:gridCol w="1019738"/>
                <a:gridCol w="1019738"/>
                <a:gridCol w="1019738"/>
                <a:gridCol w="1019738"/>
              </a:tblGrid>
              <a:tr h="384789"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+mn-lt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</a:tr>
              <a:tr h="38478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13:54:08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13:54:08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13:53:38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13:53:57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8478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Start</a:t>
                      </a:r>
                      <a:r>
                        <a:rPr lang="en-US" sz="1200" baseline="0" dirty="0" smtClean="0">
                          <a:latin typeface="+mn-lt"/>
                          <a:cs typeface="Times New Roman" pitchFamily="18" charset="0"/>
                        </a:rPr>
                        <a:t>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58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73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123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151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8478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Time (UT)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14:02:39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14:05:21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14:10:44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14:10:10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  <a:tr h="38478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  <a:cs typeface="Times New Roman" pitchFamily="18" charset="0"/>
                        </a:rPr>
                        <a:t>End Frequency (MHz)</a:t>
                      </a:r>
                      <a:endParaRPr lang="en-IN" sz="1200" dirty="0"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25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25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32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+mn-lt"/>
                        </a:rPr>
                        <a:t>41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8868"/>
              </p:ext>
            </p:extLst>
          </p:nvPr>
        </p:nvGraphicFramePr>
        <p:xfrm>
          <a:off x="5913689" y="5717674"/>
          <a:ext cx="3297976" cy="1140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8988"/>
                <a:gridCol w="1648988"/>
              </a:tblGrid>
              <a:tr h="500246">
                <a:tc>
                  <a:txBody>
                    <a:bodyPr/>
                    <a:lstStyle/>
                    <a:p>
                      <a:r>
                        <a:rPr lang="en-IN" dirty="0" smtClean="0"/>
                        <a:t>14:04:09 UT</a:t>
                      </a:r>
                      <a:endParaRPr lang="en-IN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39 MHz</a:t>
                      </a:r>
                      <a:endParaRPr lang="en-IN" dirty="0"/>
                    </a:p>
                  </a:txBody>
                  <a:tcPr marL="68580" marR="68580"/>
                </a:tc>
              </a:tr>
              <a:tr h="500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dirty="0" smtClean="0"/>
                        <a:t>14:11:14 UT</a:t>
                      </a:r>
                    </a:p>
                    <a:p>
                      <a:endParaRPr lang="en-IN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r>
                        <a:rPr lang="en-IN" dirty="0" smtClean="0"/>
                        <a:t>26 MHz</a:t>
                      </a:r>
                      <a:endParaRPr lang="en-IN" dirty="0"/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698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 II (</a:t>
            </a:r>
            <a:r>
              <a:rPr lang="en-US" dirty="0" err="1" smtClean="0"/>
              <a:t>FH,Splitband</a:t>
            </a:r>
            <a:r>
              <a:rPr lang="en-US" dirty="0" smtClean="0"/>
              <a:t>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75427"/>
            <a:ext cx="3227530" cy="1249363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AR</a:t>
            </a:r>
            <a:r>
              <a:rPr lang="en-IN" sz="2800" dirty="0" smtClean="0"/>
              <a:t>2564</a:t>
            </a:r>
          </a:p>
          <a:p>
            <a:r>
              <a:rPr lang="en-IN" sz="2800" dirty="0" smtClean="0"/>
              <a:t>N11E69</a:t>
            </a:r>
          </a:p>
          <a:p>
            <a:r>
              <a:rPr lang="en-US" sz="2800" dirty="0" smtClean="0"/>
              <a:t>No IP type II</a:t>
            </a:r>
          </a:p>
          <a:p>
            <a:pPr marL="0" indent="0">
              <a:buNone/>
            </a:pPr>
            <a:endParaRPr lang="en-IN" sz="2800" dirty="0" smtClean="0"/>
          </a:p>
        </p:txBody>
      </p:sp>
      <p:pic>
        <p:nvPicPr>
          <p:cNvPr id="4" name="Content Placeholder 4">
            <a:extLst>
              <a:ext uri="{FF2B5EF4-FFF2-40B4-BE49-F238E27FC236}">
                <a16:creationId xmlns="" xmlns:a16="http://schemas.microsoft.com/office/drawing/2014/main" id="{B46813BB-8E32-4AEA-BEDD-54252C00E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531" y="1390018"/>
            <a:ext cx="5383069" cy="4020182"/>
          </a:xfrm>
          <a:prstGeom prst="rect">
            <a:avLst/>
          </a:prstGeom>
        </p:spPr>
      </p:pic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2294484"/>
              </p:ext>
            </p:extLst>
          </p:nvPr>
        </p:nvGraphicFramePr>
        <p:xfrm>
          <a:off x="921325" y="5410200"/>
          <a:ext cx="799407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0311"/>
                <a:gridCol w="1031434"/>
                <a:gridCol w="1421169"/>
                <a:gridCol w="1598815"/>
                <a:gridCol w="1332346"/>
              </a:tblGrid>
              <a:tr h="171923"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r>
                        <a:rPr lang="en-US" sz="120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a:t>H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92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Start time (UT)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01:00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74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Start</a:t>
                      </a:r>
                      <a:r>
                        <a:rPr lang="en-US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Frequency (MHz)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71.7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95.5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143.7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178.2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7192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End Time (UT)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01:12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01:16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741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End Frequency (MHz)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62.5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58.7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76.6</a:t>
                      </a:r>
                      <a:endParaRPr lang="en-IN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91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6B870E-FC86-4203-97BC-1453DF4A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1066800"/>
            <a:ext cx="2438400" cy="66854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GOES/XRT (1-8 </a:t>
            </a:r>
            <a:r>
              <a:rPr lang="en-US" sz="2000" dirty="0"/>
              <a:t>Å</a:t>
            </a:r>
            <a:r>
              <a:rPr lang="en-US" sz="2400" b="1" dirty="0" smtClean="0">
                <a:solidFill>
                  <a:srgbClr val="002060"/>
                </a:solidFill>
              </a:rPr>
              <a:t>)</a:t>
            </a:r>
            <a:endParaRPr lang="en-US" sz="2400" b="1" dirty="0">
              <a:solidFill>
                <a:srgbClr val="002060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733035"/>
              </p:ext>
            </p:extLst>
          </p:nvPr>
        </p:nvGraphicFramePr>
        <p:xfrm>
          <a:off x="2032831" y="5781228"/>
          <a:ext cx="4572000" cy="94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1143000"/>
                <a:gridCol w="1143000"/>
                <a:gridCol w="1143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Flare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Start Time (UT)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Peak Time </a:t>
                      </a:r>
                      <a:r>
                        <a:rPr lang="en-IN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(UT)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End Time </a:t>
                      </a:r>
                    </a:p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(UT)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C1.8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13:41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13:51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14:07</a:t>
                      </a:r>
                      <a:endParaRPr lang="en-IN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="" xmlns:a16="http://schemas.microsoft.com/office/drawing/2014/main" id="{856B870E-FC86-4203-97BC-1453DF4A8577}"/>
              </a:ext>
            </a:extLst>
          </p:cNvPr>
          <p:cNvSpPr txBox="1">
            <a:spLocks/>
          </p:cNvSpPr>
          <p:nvPr/>
        </p:nvSpPr>
        <p:spPr>
          <a:xfrm>
            <a:off x="5168036" y="1066800"/>
            <a:ext cx="2832963" cy="668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GOES (</a:t>
            </a:r>
            <a:r>
              <a:rPr lang="en-US" sz="2400" b="1" dirty="0">
                <a:solidFill>
                  <a:srgbClr val="002060"/>
                </a:solidFill>
              </a:rPr>
              <a:t>Protons</a:t>
            </a:r>
            <a:r>
              <a:rPr lang="en-US" sz="2400" b="1" dirty="0"/>
              <a:t>) </a:t>
            </a:r>
          </a:p>
          <a:p>
            <a:r>
              <a:rPr lang="en-US" sz="2400" b="1" dirty="0">
                <a:solidFill>
                  <a:srgbClr val="FF0000"/>
                </a:solidFill>
              </a:rPr>
              <a:t>No SEPs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55" y="2164058"/>
            <a:ext cx="3657600" cy="35805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911" y="2133599"/>
            <a:ext cx="3657600" cy="358057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52600" y="3508888"/>
            <a:ext cx="914400" cy="190131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cxnSp>
        <p:nvCxnSpPr>
          <p:cNvPr id="11" name="Straight Arrow Connector 10"/>
          <p:cNvCxnSpPr>
            <a:stCxn id="12" idx="3"/>
          </p:cNvCxnSpPr>
          <p:nvPr/>
        </p:nvCxnSpPr>
        <p:spPr>
          <a:xfrm>
            <a:off x="1688635" y="4991100"/>
            <a:ext cx="588820" cy="381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2" name="TextBox 11"/>
          <p:cNvSpPr txBox="1"/>
          <p:nvPr/>
        </p:nvSpPr>
        <p:spPr>
          <a:xfrm>
            <a:off x="1002835" y="4800600"/>
            <a:ext cx="6858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Short</a:t>
            </a:r>
            <a:endParaRPr lang="en-IN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620980" y="4080164"/>
            <a:ext cx="51262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4" name="TextBox 13"/>
          <p:cNvSpPr txBox="1"/>
          <p:nvPr/>
        </p:nvSpPr>
        <p:spPr>
          <a:xfrm>
            <a:off x="1002835" y="3810000"/>
            <a:ext cx="685800" cy="381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Long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70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25563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SDO/AIA-193 </a:t>
            </a:r>
            <a:r>
              <a:rPr lang="en-US" dirty="0"/>
              <a:t>Å</a:t>
            </a:r>
            <a:endParaRPr lang="en-IN" b="1" dirty="0">
              <a:solidFill>
                <a:srgbClr val="002060"/>
              </a:solidFill>
            </a:endParaRPr>
          </a:p>
        </p:txBody>
      </p:sp>
      <p:pic>
        <p:nvPicPr>
          <p:cNvPr id="4" name="SDOAI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6364" y="1798982"/>
            <a:ext cx="3671854" cy="368741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676400"/>
            <a:ext cx="4511728" cy="4351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440" y="1676400"/>
            <a:ext cx="4539960" cy="423729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667000" y="2853531"/>
            <a:ext cx="1295400" cy="1337469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9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00206"/>
            <a:ext cx="7886700" cy="1325563"/>
          </a:xfrm>
        </p:spPr>
        <p:txBody>
          <a:bodyPr/>
          <a:lstStyle/>
          <a:p>
            <a:r>
              <a:rPr lang="en-US" dirty="0" smtClean="0"/>
              <a:t>SOHO/LASCO</a:t>
            </a:r>
            <a:endParaRPr lang="en-IN" b="1" dirty="0"/>
          </a:p>
        </p:txBody>
      </p:sp>
      <p:pic>
        <p:nvPicPr>
          <p:cNvPr id="4" name="movie_c2_aia_05_201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1918" y="2362200"/>
            <a:ext cx="3608915" cy="3554213"/>
          </a:xfrm>
          <a:prstGeom prst="rect">
            <a:avLst/>
          </a:prstGeom>
        </p:spPr>
      </p:pic>
      <p:pic>
        <p:nvPicPr>
          <p:cNvPr id="7" name="C3movi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19600" y="2362200"/>
            <a:ext cx="3729705" cy="355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113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3" repeatCount="indefinite" fill="remove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340" y="1"/>
            <a:ext cx="78867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SOHO/LASCO CME &amp; Shock HT plots </a:t>
            </a:r>
            <a:endParaRPr lang="en-IN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3000"/>
            <a:ext cx="5905500" cy="5575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13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29" y="254232"/>
            <a:ext cx="3435873" cy="32068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82" y="228594"/>
            <a:ext cx="3418325" cy="31904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42" y="3461046"/>
            <a:ext cx="3448229" cy="32183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82" y="3419031"/>
            <a:ext cx="3463343" cy="323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4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Combined HT Plot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95400"/>
            <a:ext cx="5715000" cy="562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611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CME &amp; Shock Width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2050" name="Picture 2" descr="G:\wole\TypeII_shock_weight_Combined_AIA_C2.txt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8"/>
          <a:stretch/>
        </p:blipFill>
        <p:spPr bwMode="auto">
          <a:xfrm>
            <a:off x="4703618" y="2299854"/>
            <a:ext cx="4419600" cy="272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wole\TypeII_CME_WEIGHT_Combined_AIA_C2.txt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0"/>
          <a:stretch/>
        </p:blipFill>
        <p:spPr bwMode="auto">
          <a:xfrm>
            <a:off x="588818" y="2299855"/>
            <a:ext cx="4156364" cy="258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7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4" y="219014"/>
            <a:ext cx="3858901" cy="37217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378" y="2906045"/>
            <a:ext cx="3939617" cy="367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1" y="365125"/>
            <a:ext cx="3332861" cy="3110670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06" y="365125"/>
            <a:ext cx="3326659" cy="3104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40" y="3572142"/>
            <a:ext cx="3403362" cy="31764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05" y="3427693"/>
            <a:ext cx="3326659" cy="310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7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29" y="254232"/>
            <a:ext cx="3435873" cy="32068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82" y="228594"/>
            <a:ext cx="3418325" cy="31904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42" y="3461046"/>
            <a:ext cx="3448229" cy="32183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682" y="3419031"/>
            <a:ext cx="3463343" cy="323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3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6B870E-FC86-4203-97BC-1453DF4A8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838"/>
            <a:ext cx="2753968" cy="66854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GOES/XRT (1-8 </a:t>
            </a:r>
            <a:r>
              <a:rPr lang="en-US" sz="2400" dirty="0"/>
              <a:t>Å)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3B6A7E21-BDD8-4053-A655-01D9A2266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19200"/>
            <a:ext cx="4564013" cy="44958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301"/>
              </p:ext>
            </p:extLst>
          </p:nvPr>
        </p:nvGraphicFramePr>
        <p:xfrm>
          <a:off x="152400" y="594360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Flare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Start Time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Peak Time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End Time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C8.6</a:t>
                      </a:r>
                      <a:endParaRPr lang="en-IN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00:53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00:59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01:03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050" name="Picture 2" descr="FRA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9200"/>
            <a:ext cx="4343400" cy="4419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="" xmlns:a16="http://schemas.microsoft.com/office/drawing/2014/main" id="{856B870E-FC86-4203-97BC-1453DF4A8577}"/>
              </a:ext>
            </a:extLst>
          </p:cNvPr>
          <p:cNvSpPr txBox="1">
            <a:spLocks/>
          </p:cNvSpPr>
          <p:nvPr/>
        </p:nvSpPr>
        <p:spPr>
          <a:xfrm>
            <a:off x="5366716" y="550656"/>
            <a:ext cx="2753968" cy="668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/>
              <a:t>GOES (Protons) </a:t>
            </a:r>
          </a:p>
          <a:p>
            <a:r>
              <a:rPr lang="en-US" sz="2400" dirty="0" smtClean="0"/>
              <a:t>No SEPs</a:t>
            </a:r>
            <a:endParaRPr lang="en-US" sz="2400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981200" y="4191000"/>
            <a:ext cx="813955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02327" y="40767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Short</a:t>
            </a:r>
            <a:endParaRPr lang="en-IN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905000" y="3203864"/>
            <a:ext cx="813955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226127" y="3089564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Long</a:t>
            </a:r>
            <a:endParaRPr lang="en-IN" dirty="0"/>
          </a:p>
        </p:txBody>
      </p:sp>
      <p:sp>
        <p:nvSpPr>
          <p:cNvPr id="12" name="Rectangle 11"/>
          <p:cNvSpPr/>
          <p:nvPr/>
        </p:nvSpPr>
        <p:spPr>
          <a:xfrm>
            <a:off x="2490355" y="2695600"/>
            <a:ext cx="609600" cy="2562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76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Frequency Drift Rate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62100"/>
            <a:ext cx="54483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18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 Model Selection</a:t>
            </a:r>
            <a:endParaRPr lang="en-IN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450" y="1752600"/>
            <a:ext cx="4705350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26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Magnetic Field Estimates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52" y="1799359"/>
            <a:ext cx="3986248" cy="3763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01091"/>
            <a:ext cx="3934883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277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Fundamental and Harmonic Type II Radio Burst was observed along with split-band feature between 150 MHz – 25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MHz.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Type II has a drift rate ~ 0.15 MHz/s.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Low CME speed was observed in AIA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FoV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 ~ 350 km/s).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CME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Speed: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440 km/s and Shock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Speed 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500 km/s were observed in LASCO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FoV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Projection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effect has been taken care for the calculations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Magnetic field profile for 1.2 Ro – 3.5Ro was estimated. (B(r)=14r</a:t>
            </a:r>
            <a:r>
              <a:rPr lang="en-US" sz="2800" baseline="30000" dirty="0" smtClean="0">
                <a:latin typeface="Times New Roman" pitchFamily="18" charset="0"/>
                <a:cs typeface="Times New Roman" pitchFamily="18" charset="0"/>
              </a:rPr>
              <a:t>-5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I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88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Scope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Construction of Density model using </a:t>
            </a:r>
            <a:r>
              <a:rPr lang="en-US" dirty="0" err="1" smtClean="0"/>
              <a:t>pB</a:t>
            </a:r>
            <a:r>
              <a:rPr lang="en-US" dirty="0" smtClean="0"/>
              <a:t> measurements.</a:t>
            </a:r>
          </a:p>
          <a:p>
            <a:pPr lvl="1"/>
            <a:r>
              <a:rPr lang="en-US" dirty="0" smtClean="0"/>
              <a:t>Further  investigation of AIA data in order to estimate B with Shock Stand Off technique.</a:t>
            </a:r>
          </a:p>
          <a:p>
            <a:pPr lvl="1"/>
            <a:r>
              <a:rPr lang="en-US" dirty="0" smtClean="0"/>
              <a:t>For 2</a:t>
            </a:r>
            <a:r>
              <a:rPr lang="en-US" baseline="30000" dirty="0" smtClean="0"/>
              <a:t>nd</a:t>
            </a:r>
            <a:r>
              <a:rPr lang="en-US" dirty="0" smtClean="0"/>
              <a:t> Type II on 04/05/2016, we will investigate base image in coronagraph data.</a:t>
            </a:r>
          </a:p>
          <a:p>
            <a:pPr lvl="1"/>
            <a:r>
              <a:rPr lang="en-US" dirty="0" smtClean="0"/>
              <a:t>DH analysis for </a:t>
            </a:r>
            <a:r>
              <a:rPr lang="en-US" dirty="0"/>
              <a:t>Type II on </a:t>
            </a:r>
            <a:r>
              <a:rPr lang="en-US" dirty="0" smtClean="0"/>
              <a:t>04/05/2016. 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99485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Gopalswamy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000" dirty="0" err="1">
                <a:latin typeface="Times New Roman" pitchFamily="18" charset="0"/>
                <a:cs typeface="Times New Roman" pitchFamily="18" charset="0"/>
              </a:rPr>
              <a:t>Dr.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err="1">
                <a:latin typeface="Times New Roman" pitchFamily="18" charset="0"/>
                <a:cs typeface="Times New Roman" pitchFamily="18" charset="0"/>
              </a:rPr>
              <a:t>Nindos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Dr.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Monstein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Dr.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Gebretsadkan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Dr.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Kathir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Dr.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Makela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Dr.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 Yashiro,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IN" sz="2000" dirty="0" err="1" smtClean="0">
                <a:latin typeface="Times New Roman" pitchFamily="18" charset="0"/>
                <a:cs typeface="Times New Roman" pitchFamily="18" charset="0"/>
              </a:rPr>
              <a:t>DAmicis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Mekele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University Lecturers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Makela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for discussions about 2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Type II event.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Prabir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Ahmed,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Khaled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Yashiro’s Local Server !!!</a:t>
            </a:r>
          </a:p>
          <a:p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NASA/SDO/AIA team, the SOHO/LASCO team, </a:t>
            </a:r>
            <a:r>
              <a:rPr lang="en-IN" sz="2000" dirty="0" smtClean="0">
                <a:latin typeface="Times New Roman" pitchFamily="18" charset="0"/>
                <a:cs typeface="Times New Roman" pitchFamily="18" charset="0"/>
              </a:rPr>
              <a:t>and the </a:t>
            </a:r>
            <a:r>
              <a:rPr lang="en-IN" sz="2000" dirty="0">
                <a:latin typeface="Times New Roman" pitchFamily="18" charset="0"/>
                <a:cs typeface="Times New Roman" pitchFamily="18" charset="0"/>
              </a:rPr>
              <a:t>GOES team. </a:t>
            </a:r>
          </a:p>
          <a:p>
            <a:endParaRPr lang="en-IN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80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N" dirty="0">
                <a:latin typeface="Times New Roman" pitchFamily="18" charset="0"/>
                <a:cs typeface="Times New Roman" pitchFamily="18" charset="0"/>
              </a:rPr>
              <a:t>N.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Gopalswamy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and S. Yashiro, “The Strength and Radial Profile of the Coronal Magnetic Field from the Standoff Distance of a Coronal Mass Ejection-driven Shock“,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Astrophys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. J.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Lett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., vol. 736, p. L17, July 2011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err="1">
                <a:latin typeface="Times New Roman" pitchFamily="18" charset="0"/>
                <a:cs typeface="Times New Roman" pitchFamily="18" charset="0"/>
              </a:rPr>
              <a:t>Gopalswamy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N.,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Xie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H.,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Mäkelä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P., Yashiro, S., et al., (2013).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Advances in Space Research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(11), pp.1981-1989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IN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/>
            <a:r>
              <a:rPr lang="en-IN" dirty="0" err="1">
                <a:latin typeface="Times New Roman" pitchFamily="18" charset="0"/>
                <a:cs typeface="Times New Roman" pitchFamily="18" charset="0"/>
              </a:rPr>
              <a:t>Anshu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Kumari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, R. Ramesh, C.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Kathiravan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, and N.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Gopalswamy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, “New Evidence for a Coronal Mass Ejection-driven High Frequency Type II Burst near the Sun”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Astrophys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. J., vol. 843, p. 10, July 2017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/>
            <a:r>
              <a:rPr lang="en-IN" dirty="0" err="1">
                <a:latin typeface="Times New Roman" pitchFamily="18" charset="0"/>
                <a:cs typeface="Times New Roman" pitchFamily="18" charset="0"/>
              </a:rPr>
              <a:t>Anshu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Kumari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, R. Ramesh, C.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Kathiravan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, and T. J. Wang, “Strength of the Solar Coronal Magnetic field - A Comparison of Independent Estimates Using Contemporaneous Radio and </a:t>
            </a:r>
            <a:r>
              <a:rPr lang="en-IN" dirty="0" err="1">
                <a:latin typeface="Times New Roman" pitchFamily="18" charset="0"/>
                <a:cs typeface="Times New Roman" pitchFamily="18" charset="0"/>
              </a:rPr>
              <a:t>Whitelight</a:t>
            </a:r>
            <a:r>
              <a:rPr lang="en-IN" dirty="0">
                <a:latin typeface="Times New Roman" pitchFamily="18" charset="0"/>
                <a:cs typeface="Times New Roman" pitchFamily="18" charset="0"/>
              </a:rPr>
              <a:t> Observations” Solar Phys. Topical Issue, 2017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(And a lot other!!!!)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>
              <a:latin typeface="Times New Roman" pitchFamily="18" charset="0"/>
              <a:cs typeface="Times New Roman" pitchFamily="18" charset="0"/>
            </a:endParaRP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90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00200" y="304800"/>
            <a:ext cx="60198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7400" y="4724400"/>
            <a:ext cx="5638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solidFill>
                  <a:srgbClr val="0070C0"/>
                </a:solidFill>
              </a:rPr>
              <a:t>Thank You!!!</a:t>
            </a:r>
            <a:endParaRPr lang="en-IN" sz="7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48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F34243A5-1483-4757-BE79-56F258654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98" y="1702195"/>
            <a:ext cx="4280141" cy="41845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80110A94-ED4E-468F-B099-756C266A604A}"/>
              </a:ext>
            </a:extLst>
          </p:cNvPr>
          <p:cNvSpPr txBox="1"/>
          <p:nvPr/>
        </p:nvSpPr>
        <p:spPr>
          <a:xfrm>
            <a:off x="1386630" y="5949315"/>
            <a:ext cx="1864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yo-NG" dirty="0"/>
              <a:t>Filament Eruption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D5B591E0-C049-4879-BA46-564EB6ABF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702195"/>
            <a:ext cx="4293699" cy="418457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8F75A78E-F9F8-480D-8044-CFB8E38002F3}"/>
              </a:ext>
            </a:extLst>
          </p:cNvPr>
          <p:cNvSpPr txBox="1"/>
          <p:nvPr/>
        </p:nvSpPr>
        <p:spPr>
          <a:xfrm>
            <a:off x="6379521" y="5950472"/>
            <a:ext cx="699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yo-NG" dirty="0" smtClean="0"/>
              <a:t>Flare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SDO/AIA-193 Å </a:t>
            </a:r>
            <a:endParaRPr lang="en-IN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914400" y="3203864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98072" y="3089564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Filament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5482207" y="3394364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465879" y="3280064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Flare</a:t>
            </a:r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982" y="2964487"/>
            <a:ext cx="609600" cy="82999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29200" y="2964487"/>
            <a:ext cx="609600" cy="82999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64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1CF4AC-62D0-4C53-B420-924C00A36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52400"/>
            <a:ext cx="7886700" cy="642040"/>
          </a:xfrm>
        </p:spPr>
        <p:txBody>
          <a:bodyPr>
            <a:normAutofit fontScale="90000"/>
          </a:bodyPr>
          <a:lstStyle/>
          <a:p>
            <a:r>
              <a:rPr lang="en-US" dirty="0"/>
              <a:t>SDO/AIA-193 Å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8B1226F-A966-47B3-B580-8B8EF37C1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8" y="917879"/>
            <a:ext cx="2944090" cy="29407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C0CDCB6-A2C5-4DA0-875F-40ABFF26F5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10349"/>
            <a:ext cx="2951018" cy="294765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600200"/>
            <a:ext cx="4648200" cy="419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019800" y="47244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725 km/s</a:t>
            </a:r>
            <a:endParaRPr lang="en-IN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488373" y="14097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472045" y="12954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Baby CME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 flipV="1">
            <a:off x="304800" y="42672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88472" y="4152900"/>
            <a:ext cx="1226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Baby CME</a:t>
            </a:r>
            <a:endParaRPr lang="en-IN" dirty="0">
              <a:solidFill>
                <a:srgbClr val="FFFF00"/>
              </a:solidFill>
            </a:endParaRPr>
          </a:p>
          <a:p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782" y="1249734"/>
            <a:ext cx="779317" cy="103626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0" y="4074144"/>
            <a:ext cx="983673" cy="1310029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>
              <a:ln w="57150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32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55" y="1378527"/>
            <a:ext cx="4244074" cy="413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B90D4F-46CD-40B8-A2F9-E2BE8285F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6252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SOHO/LASCO-C2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A0520E1-CE9B-4F48-A386-737967650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6" y="988873"/>
            <a:ext cx="2685884" cy="2734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1C79581-E687-4E05-B950-81AF3F7E9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88" y="3965266"/>
            <a:ext cx="2719412" cy="28165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453973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462 km/s</a:t>
            </a:r>
            <a:endParaRPr lang="en-IN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1094508" y="1905000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78180" y="17907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28600" y="4419600"/>
            <a:ext cx="1437406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659078" y="42291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6265" y="6019800"/>
            <a:ext cx="1917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 Shock seen</a:t>
            </a:r>
            <a:endParaRPr lang="en-IN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28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7DCDB1-8709-4015-92D6-7FBB193EC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SOHO/LASCO-</a:t>
            </a:r>
            <a:r>
              <a:rPr lang="yo-NG" dirty="0" smtClean="0"/>
              <a:t>C3</a:t>
            </a:r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="" xmlns:a16="http://schemas.microsoft.com/office/drawing/2014/main" id="{06173790-A2C4-487B-8FE4-A2CB780A6F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784" y="733312"/>
            <a:ext cx="2805016" cy="29886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9628979-8653-4232-96BD-826315D52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799910"/>
            <a:ext cx="2819400" cy="290569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1420093" y="1981200"/>
            <a:ext cx="71350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126673" y="17907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281547" y="5001187"/>
            <a:ext cx="9906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65219" y="4886887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46" y="1518390"/>
            <a:ext cx="4833442" cy="4563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694218" y="461356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466 km/s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7332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</a:t>
            </a:r>
            <a:r>
              <a:rPr lang="en-US" dirty="0"/>
              <a:t>STEREO-A/EUVI-195 Å</a:t>
            </a:r>
            <a:endParaRPr lang="en-I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831D2AB-6EC3-4680-9623-AC0CA2C08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956" y="838199"/>
            <a:ext cx="2738153" cy="28200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065C8A7-0D9B-4423-9225-B1260E6ABC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47" y="3810001"/>
            <a:ext cx="2738153" cy="28956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17007"/>
            <a:ext cx="4857750" cy="45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694218" y="461356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Speed: 533 km/s</a:t>
            </a:r>
            <a:endParaRPr lang="en-IN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2380094" y="2053936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81200" y="2590800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227694" y="4656404"/>
            <a:ext cx="0" cy="533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28800" y="5193268"/>
            <a:ext cx="1226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CME</a:t>
            </a:r>
            <a:endParaRPr lang="en-IN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0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1174</Words>
  <Application>Microsoft Office PowerPoint</Application>
  <PresentationFormat>On-screen Show (4:3)</PresentationFormat>
  <Paragraphs>364</Paragraphs>
  <Slides>47</Slides>
  <Notes>2</Notes>
  <HiddenSlides>9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Office Theme</vt:lpstr>
      <vt:lpstr>Equation</vt:lpstr>
      <vt:lpstr>Simultaneous Multi-wavelength Observations of Coronal Mass Ejections close to the Sun with Ground and Space-based Instruments</vt:lpstr>
      <vt:lpstr>Event II : 10th July, 2016 </vt:lpstr>
      <vt:lpstr>TYPE II (FH,Splitband)</vt:lpstr>
      <vt:lpstr>GOES/XRT (1-8 Å)</vt:lpstr>
      <vt:lpstr>SDO/AIA-193 Å </vt:lpstr>
      <vt:lpstr>SDO/AIA-193 Å</vt:lpstr>
      <vt:lpstr>SOHO/LASCO-C2</vt:lpstr>
      <vt:lpstr>SOHO/LASCO-C3</vt:lpstr>
      <vt:lpstr>           STEREO-A/EUVI-195 Å</vt:lpstr>
      <vt:lpstr>STEREO-A/COR1</vt:lpstr>
      <vt:lpstr>           STEREO-A/COR2</vt:lpstr>
      <vt:lpstr>SOHO/LASCO &amp; STEREO/COR HT Comparison</vt:lpstr>
      <vt:lpstr>CME Width Vs Time</vt:lpstr>
      <vt:lpstr>PowerPoint Presentation</vt:lpstr>
      <vt:lpstr>Frequency vs Time and Height</vt:lpstr>
      <vt:lpstr>df/dt vs Height and Frequency</vt:lpstr>
      <vt:lpstr>PowerPoint Presentation</vt:lpstr>
      <vt:lpstr>Magnetic Field Estimates using Split-band &amp; Shock Stand-off Technique</vt:lpstr>
      <vt:lpstr>PowerPoint Presentation</vt:lpstr>
      <vt:lpstr>PowerPoint Presentation</vt:lpstr>
      <vt:lpstr>PowerPoint Presentation</vt:lpstr>
      <vt:lpstr>PowerPoint Presentation</vt:lpstr>
      <vt:lpstr>Magnetic field measurement -  shock standoff &amp; Splitband method</vt:lpstr>
      <vt:lpstr>Shock Height from various Measurements</vt:lpstr>
      <vt:lpstr>Summary</vt:lpstr>
      <vt:lpstr>Event II : 4th May, 2016 </vt:lpstr>
      <vt:lpstr>TYPE II (FH,Splitband)</vt:lpstr>
      <vt:lpstr>Interplanetary Type II </vt:lpstr>
      <vt:lpstr>PowerPoint Presentation</vt:lpstr>
      <vt:lpstr>GOES/XRT (1-8 Å)</vt:lpstr>
      <vt:lpstr>SDO/AIA-193 Å</vt:lpstr>
      <vt:lpstr>SOHO/LASCO</vt:lpstr>
      <vt:lpstr>SOHO/LASCO CME &amp; Shock HT plots </vt:lpstr>
      <vt:lpstr>PowerPoint Presentation</vt:lpstr>
      <vt:lpstr>Combined HT Plot</vt:lpstr>
      <vt:lpstr>CME &amp; Shock Width</vt:lpstr>
      <vt:lpstr>PowerPoint Presentation</vt:lpstr>
      <vt:lpstr>PowerPoint Presentation</vt:lpstr>
      <vt:lpstr>PowerPoint Presentation</vt:lpstr>
      <vt:lpstr>Frequency Drift Rate</vt:lpstr>
      <vt:lpstr>Density Model Selection</vt:lpstr>
      <vt:lpstr>Magnetic Field Estimates</vt:lpstr>
      <vt:lpstr>Summary</vt:lpstr>
      <vt:lpstr>Future Scope</vt:lpstr>
      <vt:lpstr>Acknowledgements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Simultaneous Multiwavelength Observations of Coronal Mass Ejections close to the Sun with Ground and Space-based Instruments</dc:title>
  <dc:creator>Anshu</dc:creator>
  <cp:lastModifiedBy>Anshu</cp:lastModifiedBy>
  <cp:revision>92</cp:revision>
  <dcterms:created xsi:type="dcterms:W3CDTF">2006-08-16T00:00:00Z</dcterms:created>
  <dcterms:modified xsi:type="dcterms:W3CDTF">2018-06-01T06:29:49Z</dcterms:modified>
</cp:coreProperties>
</file>