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2" r:id="rId2"/>
    <p:sldId id="256" r:id="rId3"/>
    <p:sldId id="257" r:id="rId4"/>
    <p:sldId id="259" r:id="rId5"/>
    <p:sldId id="263" r:id="rId6"/>
    <p:sldId id="269" r:id="rId7"/>
    <p:sldId id="264" r:id="rId8"/>
    <p:sldId id="271" r:id="rId9"/>
    <p:sldId id="262" r:id="rId10"/>
    <p:sldId id="266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270" r:id="rId20"/>
    <p:sldId id="281" r:id="rId21"/>
    <p:sldId id="284" r:id="rId22"/>
    <p:sldId id="285" r:id="rId23"/>
    <p:sldId id="286" r:id="rId24"/>
    <p:sldId id="288" r:id="rId25"/>
    <p:sldId id="289" r:id="rId26"/>
    <p:sldId id="290" r:id="rId27"/>
    <p:sldId id="291" r:id="rId28"/>
    <p:sldId id="292" r:id="rId29"/>
    <p:sldId id="303" r:id="rId30"/>
    <p:sldId id="302" r:id="rId31"/>
    <p:sldId id="304" r:id="rId32"/>
    <p:sldId id="305" r:id="rId33"/>
    <p:sldId id="306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71" autoAdjust="0"/>
    <p:restoredTop sz="94660"/>
  </p:normalViewPr>
  <p:slideViewPr>
    <p:cSldViewPr>
      <p:cViewPr varScale="1">
        <p:scale>
          <a:sx n="77" d="100"/>
          <a:sy n="77" d="100"/>
        </p:scale>
        <p:origin x="62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34990-0939-4299-AD90-D8DE09B7BED8}" type="datetimeFigureOut">
              <a:rPr lang="en-IN" smtClean="0"/>
              <a:t>01-06-2018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776732-AF6F-4440-ABE8-799ECBBB522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9482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41448-FA9C-4E0B-839A-67B05DF6300D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E5929-1542-47E1-9CE9-F489C06E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814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41448-FA9C-4E0B-839A-67B05DF6300D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E5929-1542-47E1-9CE9-F489C06E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14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41448-FA9C-4E0B-839A-67B05DF6300D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E5929-1542-47E1-9CE9-F489C06E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05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41448-FA9C-4E0B-839A-67B05DF6300D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E5929-1542-47E1-9CE9-F489C06E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091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41448-FA9C-4E0B-839A-67B05DF6300D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E5929-1542-47E1-9CE9-F489C06E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072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41448-FA9C-4E0B-839A-67B05DF6300D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E5929-1542-47E1-9CE9-F489C06E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044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41448-FA9C-4E0B-839A-67B05DF6300D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E5929-1542-47E1-9CE9-F489C06E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056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41448-FA9C-4E0B-839A-67B05DF6300D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E5929-1542-47E1-9CE9-F489C06E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659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41448-FA9C-4E0B-839A-67B05DF6300D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E5929-1542-47E1-9CE9-F489C06E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31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41448-FA9C-4E0B-839A-67B05DF6300D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E5929-1542-47E1-9CE9-F489C06E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84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41448-FA9C-4E0B-839A-67B05DF6300D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E5929-1542-47E1-9CE9-F489C06E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558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41448-FA9C-4E0B-839A-67B05DF6300D}" type="datetimeFigureOut">
              <a:rPr lang="en-US" smtClean="0"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E5929-1542-47E1-9CE9-F489C06EE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9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7" Type="http://schemas.openxmlformats.org/officeDocument/2006/relationships/image" Target="../media/image57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Group </a:t>
            </a:r>
            <a:r>
              <a:rPr lang="en-US" b="1" dirty="0" smtClean="0"/>
              <a:t>V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COSPAR Workshop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Group members                   Supervisor</a:t>
            </a:r>
          </a:p>
          <a:p>
            <a:r>
              <a:rPr lang="en-US" sz="1800" dirty="0" err="1" smtClean="0"/>
              <a:t>Akala</a:t>
            </a:r>
            <a:r>
              <a:rPr lang="en-US" sz="1800" dirty="0" smtClean="0"/>
              <a:t> Andrew                                                      Seiji Yashiro</a:t>
            </a:r>
          </a:p>
          <a:p>
            <a:r>
              <a:rPr lang="en-US" sz="1800" dirty="0" err="1" smtClean="0"/>
              <a:t>Tsegaye</a:t>
            </a:r>
            <a:r>
              <a:rPr lang="en-US" sz="1800" dirty="0" smtClean="0"/>
              <a:t> </a:t>
            </a:r>
            <a:r>
              <a:rPr lang="en-US" sz="1800" dirty="0" err="1" smtClean="0"/>
              <a:t>Kassa</a:t>
            </a:r>
            <a:endParaRPr lang="en-US" sz="1800" dirty="0" smtClean="0"/>
          </a:p>
          <a:p>
            <a:r>
              <a:rPr lang="en-US" sz="1800" dirty="0" smtClean="0"/>
              <a:t>Roman Kassie</a:t>
            </a:r>
          </a:p>
          <a:p>
            <a:r>
              <a:rPr lang="en-US" sz="1800" smtClean="0"/>
              <a:t>Selemawite</a:t>
            </a:r>
            <a:r>
              <a:rPr lang="en-US" sz="1800" dirty="0" smtClean="0"/>
              <a:t> </a:t>
            </a:r>
            <a:r>
              <a:rPr lang="en-US" sz="1800" dirty="0" err="1" smtClean="0"/>
              <a:t>Mehari</a:t>
            </a:r>
            <a:endParaRPr lang="en-US" sz="1800" dirty="0" smtClean="0"/>
          </a:p>
          <a:p>
            <a:r>
              <a:rPr lang="en-US" sz="1800" dirty="0" err="1" smtClean="0"/>
              <a:t>Gebretsadkan</a:t>
            </a:r>
            <a:r>
              <a:rPr lang="en-US" sz="1800" dirty="0" smtClean="0"/>
              <a:t> W/</a:t>
            </a:r>
            <a:r>
              <a:rPr lang="en-US" sz="1800" dirty="0" err="1" smtClean="0"/>
              <a:t>Meheret</a:t>
            </a:r>
            <a:endParaRPr lang="en-US" sz="1800" dirty="0" smtClean="0"/>
          </a:p>
          <a:p>
            <a:r>
              <a:rPr lang="en-US" sz="1800" dirty="0" smtClean="0"/>
              <a:t>GG</a:t>
            </a:r>
          </a:p>
          <a:p>
            <a:r>
              <a:rPr lang="en-US" sz="1800" dirty="0" err="1" smtClean="0"/>
              <a:t>Vrunda</a:t>
            </a:r>
            <a:r>
              <a:rPr lang="en-US" sz="1800" dirty="0" smtClean="0"/>
              <a:t> </a:t>
            </a:r>
            <a:r>
              <a:rPr lang="en-US" sz="1800" dirty="0" err="1" smtClean="0"/>
              <a:t>Maniya</a:t>
            </a:r>
            <a:endParaRPr lang="en-IN" sz="1800" dirty="0"/>
          </a:p>
        </p:txBody>
      </p:sp>
    </p:spTree>
    <p:extLst>
      <p:ext uri="{BB962C8B-B14F-4D97-AF65-F5344CB8AC3E}">
        <p14:creationId xmlns:p14="http://schemas.microsoft.com/office/powerpoint/2010/main" val="236916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/>
              <a:t>SEP (Proton Event)</a:t>
            </a:r>
            <a:endParaRPr lang="en-US" sz="3600" b="1" dirty="0"/>
          </a:p>
        </p:txBody>
      </p:sp>
      <p:pic>
        <p:nvPicPr>
          <p:cNvPr id="5124" name="Picture 4" descr="FRA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31" y="1250846"/>
            <a:ext cx="4343401" cy="455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9432" y="6066044"/>
            <a:ext cx="5269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Peak flux = ~1 [</a:t>
            </a:r>
            <a:r>
              <a:rPr lang="en-US" sz="2400" dirty="0" err="1" smtClean="0"/>
              <a:t>pfu</a:t>
            </a:r>
            <a:r>
              <a:rPr lang="en-US" sz="2400" dirty="0" smtClean="0"/>
              <a:t>] at </a:t>
            </a:r>
            <a:r>
              <a:rPr lang="en-US" sz="2400" dirty="0"/>
              <a:t>&gt;</a:t>
            </a:r>
            <a:r>
              <a:rPr lang="en-US" sz="2400" dirty="0" smtClean="0"/>
              <a:t>=10 MeV Proton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345517" y="1648470"/>
            <a:ext cx="34447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GOES: No significant enhancement</a:t>
            </a:r>
          </a:p>
          <a:p>
            <a:r>
              <a:rPr lang="en-US" dirty="0" smtClean="0"/>
              <a:t>STA: No significant enhancement</a:t>
            </a:r>
          </a:p>
          <a:p>
            <a:r>
              <a:rPr lang="en-US" dirty="0" smtClean="0"/>
              <a:t>STB: Enhancement at 11:20</a:t>
            </a:r>
            <a:endParaRPr lang="en-IN" dirty="0"/>
          </a:p>
        </p:txBody>
      </p:sp>
      <p:sp>
        <p:nvSpPr>
          <p:cNvPr id="5" name="TextBox 4"/>
          <p:cNvSpPr txBox="1"/>
          <p:nvPr/>
        </p:nvSpPr>
        <p:spPr>
          <a:xfrm>
            <a:off x="5345517" y="5410093"/>
            <a:ext cx="383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Well-connected Longitude: W20-W100</a:t>
            </a:r>
            <a:endParaRPr lang="en-IN" dirty="0"/>
          </a:p>
        </p:txBody>
      </p:sp>
      <p:pic>
        <p:nvPicPr>
          <p:cNvPr id="6" name="Picture 2" descr="FRAM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663" y="3019234"/>
            <a:ext cx="1609183" cy="160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150" y="2779886"/>
            <a:ext cx="2609850" cy="2087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83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3847281" y="381000"/>
            <a:ext cx="14494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Type II</a:t>
            </a:r>
            <a:endParaRPr lang="en-US" sz="36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36394" y="1143000"/>
          <a:ext cx="4383207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0006"/>
                <a:gridCol w="990600"/>
                <a:gridCol w="762000"/>
                <a:gridCol w="990601"/>
              </a:tblGrid>
              <a:tr h="79248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TIME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Starting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End</a:t>
                      </a:r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Starting </a:t>
                      </a:r>
                      <a:r>
                        <a:rPr lang="en-US" b="1" dirty="0" err="1" smtClean="0"/>
                        <a:t>Freq</a:t>
                      </a:r>
                      <a:r>
                        <a:rPr lang="en-US" b="1" dirty="0" smtClean="0"/>
                        <a:t> (MHz)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NOAA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0748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83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Corrected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Time (LEARMONTH)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0747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84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e-</a:t>
                      </a:r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callisto</a:t>
                      </a:r>
                      <a:endParaRPr lang="en-US" b="1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(OOTY)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0747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96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6" name="Picture 4" descr="http://mobile-cdaw/2018_mekelle/makela/mtype2_dynamic_spectrum/20120424_0748_mtype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798" y="2057400"/>
            <a:ext cx="4551528" cy="3641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1" y="3699301"/>
            <a:ext cx="4306440" cy="3081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05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Different density models</a:t>
            </a:r>
            <a:endParaRPr lang="en-IN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n(r</a:t>
            </a:r>
            <a:r>
              <a:rPr lang="en-US" sz="2800" dirty="0"/>
              <a:t>) = 1.36e6r</a:t>
            </a:r>
            <a:r>
              <a:rPr lang="en-US" sz="2800" baseline="30000" dirty="0"/>
              <a:t>-2.14</a:t>
            </a:r>
            <a:r>
              <a:rPr lang="en-US" sz="2800" dirty="0"/>
              <a:t> + 1.68e8r</a:t>
            </a:r>
            <a:r>
              <a:rPr lang="en-US" sz="2800" baseline="30000" dirty="0"/>
              <a:t>-6.13     </a:t>
            </a:r>
            <a:r>
              <a:rPr lang="en-US" sz="2800" dirty="0"/>
              <a:t>Saito </a:t>
            </a:r>
            <a:endParaRPr lang="en-US" sz="2800" baseline="30000" dirty="0"/>
          </a:p>
          <a:p>
            <a:r>
              <a:rPr lang="en-US" sz="2800" dirty="0"/>
              <a:t>n(r) = 3.3e5r</a:t>
            </a:r>
            <a:r>
              <a:rPr lang="en-US" sz="2800" baseline="30000" dirty="0"/>
              <a:t>–2</a:t>
            </a:r>
            <a:r>
              <a:rPr lang="en-US" sz="2800" dirty="0"/>
              <a:t> + 4.1e6r</a:t>
            </a:r>
            <a:r>
              <a:rPr lang="en-US" sz="2800" baseline="30000" dirty="0"/>
              <a:t>–4</a:t>
            </a:r>
            <a:r>
              <a:rPr lang="en-US" sz="2800" dirty="0"/>
              <a:t> + 8.0e7 r</a:t>
            </a:r>
            <a:r>
              <a:rPr lang="en-US" sz="2800" baseline="30000" dirty="0"/>
              <a:t>–6</a:t>
            </a:r>
            <a:r>
              <a:rPr lang="en-US" sz="2800" dirty="0"/>
              <a:t> </a:t>
            </a:r>
            <a:r>
              <a:rPr lang="en-US" sz="2800" dirty="0" smtClean="0"/>
              <a:t>cm</a:t>
            </a:r>
            <a:r>
              <a:rPr lang="en-US" sz="2800" baseline="30000" dirty="0" smtClean="0"/>
              <a:t>–3 </a:t>
            </a:r>
            <a:r>
              <a:rPr lang="en-US" sz="2800" dirty="0" smtClean="0"/>
              <a:t>Leblanc</a:t>
            </a:r>
          </a:p>
          <a:p>
            <a:r>
              <a:rPr lang="en-US" sz="2800" dirty="0" smtClean="0"/>
              <a:t>n(r</a:t>
            </a:r>
            <a:r>
              <a:rPr lang="en-US" sz="2800" dirty="0"/>
              <a:t>) = </a:t>
            </a:r>
            <a:r>
              <a:rPr lang="en-US" sz="2800" dirty="0" smtClean="0"/>
              <a:t>4.2e4x10</a:t>
            </a:r>
            <a:r>
              <a:rPr lang="en-US" sz="2800" baseline="30000" dirty="0" smtClean="0"/>
              <a:t>4.32/r</a:t>
            </a:r>
            <a:r>
              <a:rPr lang="en-US" sz="2800" dirty="0" smtClean="0"/>
              <a:t> Newkirk</a:t>
            </a:r>
          </a:p>
          <a:p>
            <a:r>
              <a:rPr lang="en-US" sz="2800" dirty="0" smtClean="0"/>
              <a:t>n(r) = (307.87 r</a:t>
            </a:r>
            <a:r>
              <a:rPr lang="en-US" sz="2800" baseline="30000" dirty="0" smtClean="0"/>
              <a:t>-3.64</a:t>
            </a:r>
            <a:r>
              <a:rPr lang="en-US" sz="2800" dirty="0" smtClean="0"/>
              <a:t>/9*10</a:t>
            </a:r>
            <a:r>
              <a:rPr lang="en-US" sz="2800" baseline="30000" dirty="0" smtClean="0"/>
              <a:t>-3</a:t>
            </a:r>
            <a:r>
              <a:rPr lang="en-US" sz="2800" dirty="0" smtClean="0"/>
              <a:t>)</a:t>
            </a:r>
            <a:r>
              <a:rPr lang="en-US" sz="2800" baseline="30000" dirty="0" smtClean="0"/>
              <a:t>2 </a:t>
            </a:r>
            <a:r>
              <a:rPr lang="en-US" sz="2800" dirty="0" smtClean="0"/>
              <a:t> </a:t>
            </a:r>
            <a:r>
              <a:rPr lang="en-US" sz="2800" dirty="0" err="1" smtClean="0"/>
              <a:t>Gopalswamy</a:t>
            </a:r>
            <a:endParaRPr lang="en-US" sz="2800" baseline="30000" dirty="0" smtClean="0"/>
          </a:p>
          <a:p>
            <a:pPr marL="0" indent="0">
              <a:buNone/>
            </a:pPr>
            <a:r>
              <a:rPr lang="en-US" sz="2800" dirty="0" smtClean="0">
                <a:cs typeface="Arial" pitchFamily="34" charset="0"/>
              </a:rPr>
              <a:t>            f </a:t>
            </a:r>
            <a:r>
              <a:rPr lang="en-US" sz="2800" dirty="0">
                <a:cs typeface="Arial" pitchFamily="34" charset="0"/>
              </a:rPr>
              <a:t>= </a:t>
            </a:r>
            <a:r>
              <a:rPr lang="en-US" sz="2800" dirty="0" smtClean="0">
                <a:cs typeface="Arial" pitchFamily="34" charset="0"/>
              </a:rPr>
              <a:t>307.87r</a:t>
            </a:r>
            <a:r>
              <a:rPr lang="en-US" sz="2800" baseline="30000" dirty="0" smtClean="0">
                <a:cs typeface="Arial" pitchFamily="34" charset="0"/>
              </a:rPr>
              <a:t>-3.64 </a:t>
            </a:r>
            <a:r>
              <a:rPr lang="en-US" sz="2800" dirty="0" smtClean="0"/>
              <a:t>, f </a:t>
            </a:r>
            <a:r>
              <a:rPr lang="en-US" sz="2800" dirty="0"/>
              <a:t>= 9x10</a:t>
            </a:r>
            <a:r>
              <a:rPr lang="en-US" sz="2800" baseline="42000" dirty="0"/>
              <a:t>-3</a:t>
            </a:r>
            <a:r>
              <a:rPr lang="en-US" sz="2800" dirty="0"/>
              <a:t>n</a:t>
            </a:r>
            <a:r>
              <a:rPr lang="en-US" sz="2800" baseline="42000" dirty="0"/>
              <a:t>½</a:t>
            </a:r>
            <a:r>
              <a:rPr lang="en-US" sz="2800" dirty="0"/>
              <a:t> </a:t>
            </a:r>
            <a:r>
              <a:rPr lang="en-US" sz="2800" dirty="0" smtClean="0"/>
              <a:t>MHz  </a:t>
            </a:r>
          </a:p>
          <a:p>
            <a:endParaRPr lang="en-US" sz="2800" baseline="30000" dirty="0"/>
          </a:p>
          <a:p>
            <a:endParaRPr lang="en-US" sz="2800" dirty="0" smtClean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0012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How models looks like without multiplier</a:t>
            </a:r>
            <a:endParaRPr lang="en-IN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14" y="1668617"/>
            <a:ext cx="5852172" cy="4389129"/>
          </a:xfrm>
        </p:spPr>
      </p:pic>
    </p:spTree>
    <p:extLst>
      <p:ext uri="{BB962C8B-B14F-4D97-AF65-F5344CB8AC3E}">
        <p14:creationId xmlns:p14="http://schemas.microsoft.com/office/powerpoint/2010/main" val="415994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Different multiplier for different models</a:t>
            </a:r>
            <a:endParaRPr lang="en-IN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Saito = 0.659 </a:t>
            </a:r>
          </a:p>
          <a:p>
            <a:r>
              <a:rPr lang="en-US" sz="2800" dirty="0" smtClean="0"/>
              <a:t>Leblanc = 1.238</a:t>
            </a:r>
          </a:p>
          <a:p>
            <a:r>
              <a:rPr lang="en-US" sz="2800" dirty="0" smtClean="0"/>
              <a:t>Newkirk = 0.203</a:t>
            </a:r>
          </a:p>
          <a:p>
            <a:r>
              <a:rPr lang="en-US" sz="2800" dirty="0" err="1" smtClean="0"/>
              <a:t>Gopalswamy</a:t>
            </a:r>
            <a:r>
              <a:rPr lang="en-US" sz="2800" dirty="0" smtClean="0"/>
              <a:t> = 0.25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IN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987" y="1600200"/>
            <a:ext cx="4596943" cy="33551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99796" y="5171441"/>
            <a:ext cx="2073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Polarized Brightness</a:t>
            </a:r>
            <a:endParaRPr lang="en-IN" dirty="0"/>
          </a:p>
        </p:txBody>
      </p:sp>
      <p:sp>
        <p:nvSpPr>
          <p:cNvPr id="7" name="TextBox 6"/>
          <p:cNvSpPr txBox="1"/>
          <p:nvPr/>
        </p:nvSpPr>
        <p:spPr>
          <a:xfrm>
            <a:off x="6875704" y="5181380"/>
            <a:ext cx="1769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Electron Density </a:t>
            </a:r>
            <a:endParaRPr lang="en-IN" dirty="0"/>
          </a:p>
        </p:txBody>
      </p:sp>
      <p:sp>
        <p:nvSpPr>
          <p:cNvPr id="8" name="Rectangle 7"/>
          <p:cNvSpPr/>
          <p:nvPr/>
        </p:nvSpPr>
        <p:spPr>
          <a:xfrm>
            <a:off x="5136746" y="1210990"/>
            <a:ext cx="2260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LASCO </a:t>
            </a:r>
            <a:r>
              <a:rPr lang="en-US" dirty="0" err="1"/>
              <a:t>pB</a:t>
            </a:r>
            <a:r>
              <a:rPr lang="en-US" dirty="0"/>
              <a:t> observation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4668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STB and different models</a:t>
            </a:r>
            <a:r>
              <a:rPr lang="en-US" dirty="0" smtClean="0"/>
              <a:t> </a:t>
            </a:r>
            <a:endParaRPr lang="en-IN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17638"/>
            <a:ext cx="7491786" cy="4068762"/>
          </a:xfrm>
        </p:spPr>
      </p:pic>
    </p:spTree>
    <p:extLst>
      <p:ext uri="{BB962C8B-B14F-4D97-AF65-F5344CB8AC3E}">
        <p14:creationId xmlns:p14="http://schemas.microsoft.com/office/powerpoint/2010/main" val="698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SDO+SOHO and different models</a:t>
            </a:r>
            <a:endParaRPr lang="en-IN" sz="360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8229600" cy="4343400"/>
          </a:xfrm>
        </p:spPr>
      </p:pic>
    </p:spTree>
    <p:extLst>
      <p:ext uri="{BB962C8B-B14F-4D97-AF65-F5344CB8AC3E}">
        <p14:creationId xmlns:p14="http://schemas.microsoft.com/office/powerpoint/2010/main" val="412850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STB and SDO Height Time Profile</a:t>
            </a:r>
            <a:endParaRPr lang="en-IN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9695"/>
            <a:ext cx="4572000" cy="326571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4" y="2208549"/>
            <a:ext cx="4571996" cy="31568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0600" y="541496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STB event location:W47 Shoulder of the CME is visible</a:t>
            </a:r>
            <a:endParaRPr lang="en-IN" dirty="0"/>
          </a:p>
        </p:txBody>
      </p:sp>
      <p:sp>
        <p:nvSpPr>
          <p:cNvPr id="6" name="TextBox 5"/>
          <p:cNvSpPr txBox="1"/>
          <p:nvPr/>
        </p:nvSpPr>
        <p:spPr>
          <a:xfrm>
            <a:off x="5334000" y="5414960"/>
            <a:ext cx="2650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SDO event location: E72</a:t>
            </a:r>
          </a:p>
          <a:p>
            <a:r>
              <a:rPr lang="en-US" dirty="0" smtClean="0"/>
              <a:t>Nose of the CME is visible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4336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STB and SDO+SOHO Speed Time Profile</a:t>
            </a:r>
            <a:endParaRPr lang="en-IN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731" y="1905000"/>
            <a:ext cx="4501269" cy="35135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905000"/>
            <a:ext cx="4301261" cy="35135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5400" y="55626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STB speed = 700 km/s </a:t>
            </a:r>
            <a:endParaRPr lang="en-IN" dirty="0"/>
          </a:p>
        </p:txBody>
      </p:sp>
      <p:sp>
        <p:nvSpPr>
          <p:cNvPr id="4" name="TextBox 3"/>
          <p:cNvSpPr txBox="1"/>
          <p:nvPr/>
        </p:nvSpPr>
        <p:spPr>
          <a:xfrm>
            <a:off x="5412639" y="5605102"/>
            <a:ext cx="2961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SDO+SOHO speed = 667 km/s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3725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/>
              <a:t>Height Time </a:t>
            </a:r>
            <a:r>
              <a:rPr lang="en-US" sz="3600" b="1" dirty="0" smtClean="0"/>
              <a:t>Profile STB</a:t>
            </a:r>
            <a:endParaRPr lang="en-IN" sz="36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7" y="1697109"/>
            <a:ext cx="4392304" cy="33320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4400" y="2349984"/>
            <a:ext cx="1051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Linear Fit</a:t>
            </a:r>
            <a:endParaRPr lang="en-IN" dirty="0"/>
          </a:p>
        </p:txBody>
      </p:sp>
      <p:sp>
        <p:nvSpPr>
          <p:cNvPr id="17" name="TextBox 16"/>
          <p:cNvSpPr txBox="1"/>
          <p:nvPr/>
        </p:nvSpPr>
        <p:spPr>
          <a:xfrm>
            <a:off x="1436934" y="5323111"/>
            <a:ext cx="57368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CME height at Type II onset (07:48) : 1.29 </a:t>
            </a:r>
            <a:r>
              <a:rPr lang="en-US" sz="2400" dirty="0" err="1" smtClean="0"/>
              <a:t>Rs</a:t>
            </a:r>
            <a:r>
              <a:rPr lang="en-US" sz="2400" dirty="0" smtClean="0"/>
              <a:t> </a:t>
            </a:r>
            <a:endParaRPr lang="en-IN" sz="2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464" y="1731828"/>
            <a:ext cx="4419600" cy="3144971"/>
          </a:xfrm>
        </p:spPr>
      </p:pic>
      <p:sp>
        <p:nvSpPr>
          <p:cNvPr id="8" name="TextBox 7"/>
          <p:cNvSpPr txBox="1"/>
          <p:nvPr/>
        </p:nvSpPr>
        <p:spPr>
          <a:xfrm>
            <a:off x="5167246" y="2349984"/>
            <a:ext cx="1394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Quadratic Fit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1874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34085"/>
            <a:ext cx="7772400" cy="1061316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Event 24 April 2012</a:t>
            </a:r>
            <a:br>
              <a:rPr lang="en-US" sz="3600" b="1" dirty="0" smtClean="0"/>
            </a:br>
            <a:r>
              <a:rPr lang="en-US" sz="3600" b="1" dirty="0" smtClean="0"/>
              <a:t>Group V</a:t>
            </a:r>
            <a:endParaRPr lang="en-US" sz="36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554404"/>
              </p:ext>
            </p:extLst>
          </p:nvPr>
        </p:nvGraphicFramePr>
        <p:xfrm>
          <a:off x="1817427" y="5133833"/>
          <a:ext cx="5638800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700"/>
                <a:gridCol w="1409700"/>
                <a:gridCol w="1409700"/>
                <a:gridCol w="1409700"/>
              </a:tblGrid>
              <a:tr h="503767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Starting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Max	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End</a:t>
                      </a:r>
                    </a:p>
                    <a:p>
                      <a:endParaRPr lang="en-US" b="1" dirty="0"/>
                    </a:p>
                  </a:txBody>
                  <a:tcPr/>
                </a:tc>
              </a:tr>
              <a:tr h="287867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NOAA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07:38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 07:45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08:00</a:t>
                      </a:r>
                    </a:p>
                  </a:txBody>
                  <a:tcPr/>
                </a:tc>
              </a:tr>
              <a:tr h="503767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Corrected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Time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07:34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 07:45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08:30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FRA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826" y="1343480"/>
            <a:ext cx="4202373" cy="379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Vrunda\Desktop\COSPAR_workshop_data\2018_mekelle\makela\mtype2_dynamic_spectrum\20120424_0748_mtyp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494999"/>
            <a:ext cx="4308907" cy="359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696501" y="2686696"/>
            <a:ext cx="6495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C3.7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2582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SDO/AIA 304 </a:t>
            </a:r>
            <a:endParaRPr lang="en-IN" sz="3600" dirty="0"/>
          </a:p>
        </p:txBody>
      </p:sp>
      <p:pic>
        <p:nvPicPr>
          <p:cNvPr id="4" name="aia30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8225" y="1195388"/>
            <a:ext cx="4930775" cy="4930775"/>
          </a:xfrm>
        </p:spPr>
      </p:pic>
    </p:spTree>
    <p:extLst>
      <p:ext uri="{BB962C8B-B14F-4D97-AF65-F5344CB8AC3E}">
        <p14:creationId xmlns:p14="http://schemas.microsoft.com/office/powerpoint/2010/main" val="97822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Height Time Interaction Profile</a:t>
            </a:r>
            <a:endParaRPr lang="en-IN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203129"/>
              </p:ext>
            </p:extLst>
          </p:nvPr>
        </p:nvGraphicFramePr>
        <p:xfrm>
          <a:off x="1513828" y="1417638"/>
          <a:ext cx="6116344" cy="428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Acrobat Document" r:id="rId3" imgW="6857708" imgH="4800363" progId="AcroExch.Document.DC">
                  <p:embed/>
                </p:oleObj>
              </mc:Choice>
              <mc:Fallback>
                <p:oleObj name="Acrobat Document" r:id="rId3" imgW="6857708" imgH="4800363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3828" y="1417638"/>
                        <a:ext cx="6116344" cy="428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91449" y="5710623"/>
            <a:ext cx="4961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type II burst occurred just after the interaction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7502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Height Time Interaction</a:t>
            </a:r>
            <a:r>
              <a:rPr lang="en-US" sz="3600" dirty="0"/>
              <a:t> </a:t>
            </a:r>
            <a:r>
              <a:rPr lang="en-US" sz="3600" dirty="0" smtClean="0"/>
              <a:t>Profile</a:t>
            </a:r>
            <a:endParaRPr lang="en-IN" sz="36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394592"/>
              </p:ext>
            </p:extLst>
          </p:nvPr>
        </p:nvGraphicFramePr>
        <p:xfrm>
          <a:off x="1524000" y="1524000"/>
          <a:ext cx="6477000" cy="4533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Acrobat Document" r:id="rId3" imgW="6857708" imgH="4800363" progId="AcroExch.Document.DC">
                  <p:embed/>
                </p:oleObj>
              </mc:Choice>
              <mc:Fallback>
                <p:oleObj name="Acrobat Document" r:id="rId3" imgW="6857708" imgH="4800363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24000" y="1524000"/>
                        <a:ext cx="6477000" cy="4533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058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676400"/>
            <a:ext cx="5385539" cy="3994060"/>
          </a:xfrm>
        </p:spPr>
      </p:pic>
      <p:sp>
        <p:nvSpPr>
          <p:cNvPr id="5" name="TextBox 4"/>
          <p:cNvSpPr txBox="1"/>
          <p:nvPr/>
        </p:nvSpPr>
        <p:spPr>
          <a:xfrm>
            <a:off x="1143000" y="5744556"/>
            <a:ext cx="392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Gopalswamy</a:t>
            </a:r>
            <a:r>
              <a:rPr lang="en-US" dirty="0" smtClean="0"/>
              <a:t> et al., 2001, </a:t>
            </a:r>
            <a:r>
              <a:rPr lang="en-US" dirty="0" err="1" smtClean="0"/>
              <a:t>ApJL</a:t>
            </a:r>
            <a:r>
              <a:rPr lang="en-US" dirty="0" smtClean="0"/>
              <a:t>, 548, L91</a:t>
            </a:r>
            <a:endParaRPr lang="en-IN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0339" y="2446296"/>
            <a:ext cx="3130880" cy="221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43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STB and Different models with new multiplier</a:t>
            </a:r>
            <a:endParaRPr lang="en-IN" sz="36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17638"/>
            <a:ext cx="8229600" cy="4449762"/>
          </a:xfrm>
        </p:spPr>
      </p:pic>
    </p:spTree>
    <p:extLst>
      <p:ext uri="{BB962C8B-B14F-4D97-AF65-F5344CB8AC3E}">
        <p14:creationId xmlns:p14="http://schemas.microsoft.com/office/powerpoint/2010/main" val="425345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SDO+SOHO and different </a:t>
            </a:r>
            <a:r>
              <a:rPr lang="en-US" sz="3600" dirty="0" smtClean="0"/>
              <a:t>models </a:t>
            </a:r>
            <a:r>
              <a:rPr lang="en-US" sz="3600" dirty="0"/>
              <a:t>with new multiplier</a:t>
            </a:r>
            <a:endParaRPr lang="en-IN" sz="36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8229600" cy="4343400"/>
          </a:xfrm>
        </p:spPr>
      </p:pic>
    </p:spTree>
    <p:extLst>
      <p:ext uri="{BB962C8B-B14F-4D97-AF65-F5344CB8AC3E}">
        <p14:creationId xmlns:p14="http://schemas.microsoft.com/office/powerpoint/2010/main" val="91534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Height Time </a:t>
            </a:r>
            <a:r>
              <a:rPr lang="en-US" sz="3600" b="1" dirty="0" smtClean="0"/>
              <a:t>Profile with new multipliers</a:t>
            </a:r>
            <a:endParaRPr lang="en-IN" sz="36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26" y="2167509"/>
            <a:ext cx="4311174" cy="307941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981200"/>
            <a:ext cx="4572007" cy="326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96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Speed </a:t>
            </a:r>
            <a:r>
              <a:rPr lang="en-US" sz="3600" b="1" dirty="0"/>
              <a:t>Time </a:t>
            </a:r>
            <a:r>
              <a:rPr lang="en-US" sz="3600" b="1" dirty="0" smtClean="0"/>
              <a:t>Profile </a:t>
            </a:r>
            <a:r>
              <a:rPr lang="en-US" sz="3600" b="1" dirty="0"/>
              <a:t>with new multipliers</a:t>
            </a:r>
            <a:endParaRPr lang="en-IN" sz="3600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8134"/>
            <a:ext cx="4416108" cy="3439833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871" y="1828800"/>
            <a:ext cx="4267207" cy="3276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95400" y="55626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STB speed = 700 km/s </a:t>
            </a:r>
            <a:endParaRPr lang="en-IN" dirty="0"/>
          </a:p>
        </p:txBody>
      </p:sp>
      <p:sp>
        <p:nvSpPr>
          <p:cNvPr id="11" name="Rectangle 10"/>
          <p:cNvSpPr/>
          <p:nvPr/>
        </p:nvSpPr>
        <p:spPr>
          <a:xfrm>
            <a:off x="5257800" y="5544995"/>
            <a:ext cx="2961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SDO+SOHO speed = 667 km/s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076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Eruption before CME</a:t>
            </a:r>
            <a:endParaRPr lang="en-IN" sz="3600" dirty="0"/>
          </a:p>
        </p:txBody>
      </p:sp>
      <p:pic>
        <p:nvPicPr>
          <p:cNvPr id="4" name="aia30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1143000"/>
            <a:ext cx="5791200" cy="5114125"/>
          </a:xfrm>
        </p:spPr>
      </p:pic>
    </p:spTree>
    <p:extLst>
      <p:ext uri="{BB962C8B-B14F-4D97-AF65-F5344CB8AC3E}">
        <p14:creationId xmlns:p14="http://schemas.microsoft.com/office/powerpoint/2010/main" val="64584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535363"/>
          </a:xfrm>
        </p:spPr>
        <p:txBody>
          <a:bodyPr/>
          <a:lstStyle/>
          <a:p>
            <a:pPr algn="ctr"/>
            <a:r>
              <a:rPr lang="en-US" dirty="0" smtClean="0"/>
              <a:t>Thank you everyone!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6093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244527"/>
              </p:ext>
            </p:extLst>
          </p:nvPr>
        </p:nvGraphicFramePr>
        <p:xfrm>
          <a:off x="533400" y="2052089"/>
          <a:ext cx="4117976" cy="116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3030"/>
                <a:gridCol w="955958"/>
                <a:gridCol w="1029494"/>
                <a:gridCol w="1029494"/>
              </a:tblGrid>
              <a:tr h="79248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Time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Starting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Max	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End</a:t>
                      </a:r>
                    </a:p>
                    <a:p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NOAA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0741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0743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21277" y="4343400"/>
            <a:ext cx="3342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Type III: Short duration and weak</a:t>
            </a:r>
            <a:endParaRPr lang="en-US" sz="2400" dirty="0"/>
          </a:p>
        </p:txBody>
      </p:sp>
      <p:sp>
        <p:nvSpPr>
          <p:cNvPr id="9" name="Title 8"/>
          <p:cNvSpPr txBox="1">
            <a:spLocks noGrp="1"/>
          </p:cNvSpPr>
          <p:nvPr>
            <p:ph type="title"/>
          </p:nvPr>
        </p:nvSpPr>
        <p:spPr>
          <a:xfrm>
            <a:off x="1524000" y="762000"/>
            <a:ext cx="1572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Type III</a:t>
            </a:r>
            <a:endParaRPr lang="en-US" sz="3600" b="1" dirty="0"/>
          </a:p>
        </p:txBody>
      </p:sp>
      <p:pic>
        <p:nvPicPr>
          <p:cNvPr id="10" name="Picture 4" descr="http://mobile-cdaw/2018_mekelle/images/wind/waves/2012/04/24/20120424_074230_windwav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90388"/>
            <a:ext cx="3657600" cy="3441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Vrunda\Desktop\COSPAR_workshop_data\2018_mekelle\makela\mtype2_dynamic_spectrum\20120424_0748_mtyp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52400"/>
            <a:ext cx="3657600" cy="303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sz="3600" b="1" dirty="0" smtClean="0"/>
              <a:t>Height Time Profile SDO + SOHO</a:t>
            </a:r>
            <a:endParaRPr lang="en-US" sz="3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91" y="1600200"/>
            <a:ext cx="4337713" cy="36899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704" y="1600200"/>
            <a:ext cx="4377944" cy="35542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77197" y="2177534"/>
            <a:ext cx="1051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Linear Fit</a:t>
            </a:r>
            <a:endParaRPr lang="en-IN" dirty="0"/>
          </a:p>
        </p:txBody>
      </p:sp>
      <p:sp>
        <p:nvSpPr>
          <p:cNvPr id="7" name="TextBox 6"/>
          <p:cNvSpPr txBox="1"/>
          <p:nvPr/>
        </p:nvSpPr>
        <p:spPr>
          <a:xfrm>
            <a:off x="5486400" y="2362200"/>
            <a:ext cx="1394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Quadratic Fit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8955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Type II 04</a:t>
            </a:r>
            <a:r>
              <a:rPr lang="en-US" sz="3600" baseline="30000" dirty="0" smtClean="0"/>
              <a:t>th</a:t>
            </a:r>
            <a:r>
              <a:rPr lang="en-US" sz="3600" dirty="0" smtClean="0"/>
              <a:t> July, 2012</a:t>
            </a:r>
            <a:endParaRPr lang="en-IN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3962400" cy="330200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600200"/>
            <a:ext cx="32766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72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STA and STB Height Time profile</a:t>
            </a:r>
            <a:r>
              <a:rPr lang="en-US" dirty="0" smtClean="0"/>
              <a:t> 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2014740"/>
            <a:ext cx="4452031" cy="311642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057400"/>
            <a:ext cx="4330148" cy="303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36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91" y="1417638"/>
            <a:ext cx="1881982" cy="188198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747" y="1417638"/>
            <a:ext cx="1905000" cy="1905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730" y="1417639"/>
            <a:ext cx="1898374" cy="189837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373" y="3872948"/>
            <a:ext cx="1920082" cy="19200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86" y="3886200"/>
            <a:ext cx="1905174" cy="18819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455" y="3872948"/>
            <a:ext cx="1919562" cy="191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71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3847281" y="381000"/>
            <a:ext cx="14494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Type II</a:t>
            </a:r>
            <a:endParaRPr lang="en-US" sz="3600" b="1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495638"/>
              </p:ext>
            </p:extLst>
          </p:nvPr>
        </p:nvGraphicFramePr>
        <p:xfrm>
          <a:off x="36394" y="1143000"/>
          <a:ext cx="4383207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0006"/>
                <a:gridCol w="990600"/>
                <a:gridCol w="762000"/>
                <a:gridCol w="990601"/>
              </a:tblGrid>
              <a:tr h="79248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TIME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Starting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End</a:t>
                      </a:r>
                    </a:p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Starting </a:t>
                      </a:r>
                      <a:r>
                        <a:rPr lang="en-US" b="1" dirty="0" err="1" smtClean="0"/>
                        <a:t>Freq</a:t>
                      </a:r>
                      <a:r>
                        <a:rPr lang="en-US" b="1" dirty="0" smtClean="0"/>
                        <a:t> (MHz)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NOAA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0748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83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Corrected</a:t>
                      </a:r>
                      <a:r>
                        <a:rPr lang="en-US" b="1" baseline="0" dirty="0" smtClean="0">
                          <a:solidFill>
                            <a:srgbClr val="FF0000"/>
                          </a:solidFill>
                        </a:rPr>
                        <a:t> Time (LEARMONTH)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0747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84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e-</a:t>
                      </a:r>
                      <a:r>
                        <a:rPr lang="en-US" b="1" dirty="0" err="1" smtClean="0">
                          <a:solidFill>
                            <a:srgbClr val="FF0000"/>
                          </a:solidFill>
                        </a:rPr>
                        <a:t>callisto</a:t>
                      </a:r>
                      <a:endParaRPr lang="en-US" b="1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(OOTY)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0747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0749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96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6" name="Picture 4" descr="http://mobile-cdaw/2018_mekelle/makela/mtype2_dynamic_spectrum/20120424_0748_mtype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798" y="2057400"/>
            <a:ext cx="4551528" cy="3641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1" y="3699301"/>
            <a:ext cx="4306440" cy="3081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3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/>
              <a:t>EUV WAVE</a:t>
            </a:r>
            <a:endParaRPr lang="en-US" sz="3600" b="1" dirty="0"/>
          </a:p>
        </p:txBody>
      </p:sp>
      <p:pic>
        <p:nvPicPr>
          <p:cNvPr id="2050" name="Picture 2" descr="FRAM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371600"/>
            <a:ext cx="38862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559230"/>
              </p:ext>
            </p:extLst>
          </p:nvPr>
        </p:nvGraphicFramePr>
        <p:xfrm>
          <a:off x="457200" y="1295400"/>
          <a:ext cx="22098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3821"/>
                <a:gridCol w="1025979"/>
              </a:tblGrid>
              <a:tr h="46228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Starting</a:t>
                      </a:r>
                    </a:p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time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6416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EUV wave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07:42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aia193rd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1943" y="2438400"/>
            <a:ext cx="4039283" cy="403928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95600" y="1674773"/>
            <a:ext cx="10775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</a:t>
            </a:r>
            <a:r>
              <a:rPr lang="en-US" dirty="0" smtClean="0"/>
              <a:t>N13, E72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205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53400" cy="79216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LASCO C2 and C3</a:t>
            </a:r>
            <a:endParaRPr lang="en-IN" sz="3600" b="1" dirty="0"/>
          </a:p>
        </p:txBody>
      </p:sp>
      <p:pic>
        <p:nvPicPr>
          <p:cNvPr id="3074" name="Picture 2" descr="FRAM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8" y="1066800"/>
            <a:ext cx="2753123" cy="275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RA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1" y="1066800"/>
            <a:ext cx="2753122" cy="275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RAM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9" y="3962400"/>
            <a:ext cx="2753122" cy="275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RAM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277" y="3899297"/>
            <a:ext cx="2816225" cy="281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05600" y="1981200"/>
            <a:ext cx="2322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Appearance time at C2</a:t>
            </a:r>
          </a:p>
          <a:p>
            <a:r>
              <a:rPr lang="en-US" dirty="0" smtClean="0"/>
              <a:t>                08:12</a:t>
            </a:r>
            <a:endParaRPr lang="en-IN" dirty="0"/>
          </a:p>
        </p:txBody>
      </p:sp>
      <p:sp>
        <p:nvSpPr>
          <p:cNvPr id="6" name="TextBox 5"/>
          <p:cNvSpPr txBox="1"/>
          <p:nvPr/>
        </p:nvSpPr>
        <p:spPr>
          <a:xfrm>
            <a:off x="6681716" y="5105400"/>
            <a:ext cx="23226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Appearance time at C3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09:06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93382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49"/>
            <a:ext cx="8229600" cy="833651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From STEREO A</a:t>
            </a:r>
            <a:endParaRPr lang="en-US" sz="3600" b="1" dirty="0"/>
          </a:p>
        </p:txBody>
      </p:sp>
      <p:pic>
        <p:nvPicPr>
          <p:cNvPr id="3074" name="Picture 2" descr="FRA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52" y="838199"/>
            <a:ext cx="2819400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RA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56" y="3962400"/>
            <a:ext cx="2875127" cy="287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79998" y="4938299"/>
            <a:ext cx="25590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Backside Halo CME</a:t>
            </a:r>
          </a:p>
          <a:p>
            <a:r>
              <a:rPr lang="en-US" sz="2400" dirty="0" smtClean="0"/>
              <a:t>From STA view </a:t>
            </a:r>
            <a:endParaRPr lang="en-IN" sz="2400" dirty="0"/>
          </a:p>
        </p:txBody>
      </p:sp>
      <p:pic>
        <p:nvPicPr>
          <p:cNvPr id="4098" name="Picture 2" descr="FRAM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152" y="838199"/>
            <a:ext cx="2892425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RAM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590" y="3962400"/>
            <a:ext cx="2875127" cy="287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425" y="1676400"/>
            <a:ext cx="2786537" cy="275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2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868362"/>
          </a:xfrm>
        </p:spPr>
        <p:txBody>
          <a:bodyPr/>
          <a:lstStyle/>
          <a:p>
            <a:r>
              <a:rPr lang="en-US" dirty="0" smtClean="0"/>
              <a:t>STB EUVI 195</a:t>
            </a:r>
            <a:endParaRPr lang="en-IN" dirty="0"/>
          </a:p>
        </p:txBody>
      </p:sp>
      <p:pic>
        <p:nvPicPr>
          <p:cNvPr id="7" name="STB_EUVI_195r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33600" y="838200"/>
            <a:ext cx="4876800" cy="4876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3821" y="6246296"/>
            <a:ext cx="8543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There is a pre-eruption 15 minutes before the main eruption from the same active region.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6512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841068"/>
          </a:xfrm>
        </p:spPr>
        <p:txBody>
          <a:bodyPr>
            <a:normAutofit fontScale="90000"/>
          </a:bodyPr>
          <a:lstStyle/>
          <a:p>
            <a:r>
              <a:rPr lang="en-US" sz="2700" b="1" dirty="0" smtClean="0"/>
              <a:t/>
            </a:r>
            <a:br>
              <a:rPr lang="en-US" sz="2700" b="1" dirty="0" smtClean="0"/>
            </a:br>
            <a:r>
              <a:rPr lang="en-US" sz="4000" b="1" dirty="0" smtClean="0"/>
              <a:t>From </a:t>
            </a:r>
            <a:r>
              <a:rPr lang="en-US" sz="4000" b="1" dirty="0"/>
              <a:t>STEREO </a:t>
            </a:r>
            <a:r>
              <a:rPr lang="en-US" sz="4000" b="1" dirty="0" smtClean="0"/>
              <a:t>B</a:t>
            </a:r>
            <a:endParaRPr lang="en-US" sz="4000" dirty="0"/>
          </a:p>
        </p:txBody>
      </p:sp>
      <p:pic>
        <p:nvPicPr>
          <p:cNvPr id="1028" name="Picture 4" descr="FRAM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57" y="3989695"/>
            <a:ext cx="2784143" cy="2784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RA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66800"/>
            <a:ext cx="2819400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Vrunda\Desktop\COSPAR_workshop_data\2018_mekelle\images\stereo\cor1rd\2012\04\24\20120424_080500_1B4c1B__20120424_080530_14euB__cor1b195r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066800"/>
            <a:ext cx="2819400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RAM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739" y="3989695"/>
            <a:ext cx="2902661" cy="2826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</Words>
  <Application>Microsoft Office PowerPoint</Application>
  <PresentationFormat>On-screen Show (4:3)</PresentationFormat>
  <Paragraphs>141</Paragraphs>
  <Slides>33</Slides>
  <Notes>0</Notes>
  <HiddenSlides>0</HiddenSlides>
  <MMClips>4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Office Theme</vt:lpstr>
      <vt:lpstr>Acrobat Document</vt:lpstr>
      <vt:lpstr>Group V</vt:lpstr>
      <vt:lpstr>Event 24 April 2012 Group V</vt:lpstr>
      <vt:lpstr>Type III</vt:lpstr>
      <vt:lpstr>Type II</vt:lpstr>
      <vt:lpstr>EUV WAVE</vt:lpstr>
      <vt:lpstr>LASCO C2 and C3</vt:lpstr>
      <vt:lpstr>From STEREO A</vt:lpstr>
      <vt:lpstr>STB EUVI 195</vt:lpstr>
      <vt:lpstr> From STEREO B</vt:lpstr>
      <vt:lpstr>SEP (Proton Event)</vt:lpstr>
      <vt:lpstr>Type II</vt:lpstr>
      <vt:lpstr>Different density models</vt:lpstr>
      <vt:lpstr>How models looks like without multiplier</vt:lpstr>
      <vt:lpstr>Different multiplier for different models</vt:lpstr>
      <vt:lpstr>STB and different models </vt:lpstr>
      <vt:lpstr>SDO+SOHO and different models</vt:lpstr>
      <vt:lpstr>STB and SDO Height Time Profile</vt:lpstr>
      <vt:lpstr>STB and SDO+SOHO Speed Time Profile</vt:lpstr>
      <vt:lpstr>Height Time Profile STB</vt:lpstr>
      <vt:lpstr>SDO/AIA 304 </vt:lpstr>
      <vt:lpstr>Height Time Interaction Profile</vt:lpstr>
      <vt:lpstr>Height Time Interaction Profile</vt:lpstr>
      <vt:lpstr>PowerPoint Presentation</vt:lpstr>
      <vt:lpstr>STB and Different models with new multiplier</vt:lpstr>
      <vt:lpstr>SDO+SOHO and different models with new multiplier</vt:lpstr>
      <vt:lpstr>Height Time Profile with new multipliers</vt:lpstr>
      <vt:lpstr>Speed Time Profile with new multipliers</vt:lpstr>
      <vt:lpstr>Eruption before CME</vt:lpstr>
      <vt:lpstr>PowerPoint Presentation</vt:lpstr>
      <vt:lpstr>Height Time Profile SDO + SOHO</vt:lpstr>
      <vt:lpstr>Type II 04th July, 2012</vt:lpstr>
      <vt:lpstr>STA and STB Height Time profile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Events Analysis Day 1</dc:title>
  <dc:creator>DR. AKALA</dc:creator>
  <cp:lastModifiedBy>HB9SCT</cp:lastModifiedBy>
  <cp:revision>113</cp:revision>
  <dcterms:created xsi:type="dcterms:W3CDTF">2018-05-28T07:38:01Z</dcterms:created>
  <dcterms:modified xsi:type="dcterms:W3CDTF">2018-06-01T08:51:11Z</dcterms:modified>
</cp:coreProperties>
</file>