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359" r:id="rId3"/>
    <p:sldId id="343" r:id="rId4"/>
    <p:sldId id="379" r:id="rId5"/>
    <p:sldId id="385" r:id="rId6"/>
    <p:sldId id="390" r:id="rId7"/>
    <p:sldId id="383" r:id="rId8"/>
    <p:sldId id="384" r:id="rId9"/>
    <p:sldId id="387" r:id="rId10"/>
    <p:sldId id="389" r:id="rId11"/>
    <p:sldId id="392" r:id="rId12"/>
    <p:sldId id="415" r:id="rId13"/>
    <p:sldId id="394" r:id="rId14"/>
    <p:sldId id="396" r:id="rId15"/>
    <p:sldId id="398" r:id="rId16"/>
    <p:sldId id="417" r:id="rId17"/>
    <p:sldId id="403" r:id="rId18"/>
    <p:sldId id="400" r:id="rId19"/>
    <p:sldId id="419" r:id="rId20"/>
    <p:sldId id="416" r:id="rId21"/>
    <p:sldId id="404" r:id="rId22"/>
    <p:sldId id="408" r:id="rId23"/>
    <p:sldId id="406" r:id="rId24"/>
    <p:sldId id="409" r:id="rId25"/>
    <p:sldId id="410" r:id="rId26"/>
    <p:sldId id="411" r:id="rId27"/>
    <p:sldId id="412" r:id="rId28"/>
    <p:sldId id="413" r:id="rId29"/>
    <p:sldId id="414" r:id="rId30"/>
    <p:sldId id="421" r:id="rId3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C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3" autoAdjust="0"/>
    <p:restoredTop sz="94605" autoAdjust="0"/>
  </p:normalViewPr>
  <p:slideViewPr>
    <p:cSldViewPr>
      <p:cViewPr>
        <p:scale>
          <a:sx n="75" d="100"/>
          <a:sy n="75" d="100"/>
        </p:scale>
        <p:origin x="106" y="60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9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74B9D2-5F66-4019-B072-6B1A4F286424}" type="datetimeFigureOut">
              <a:rPr lang="en-US" smtClean="0"/>
              <a:pPr/>
              <a:t>6/1/2018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B143E8-5F39-4DB0-9941-B72FD248AB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B143E8-5F39-4DB0-9941-B72FD248ABF7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393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8E37FA98-69C7-4C5B-A7D7-3D5A4114131A}" type="slidenum">
              <a:t>9</a:t>
            </a:fld>
            <a:endParaRPr lang="en-GB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7400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64501-BA15-4CB2-A7F1-9544790CCC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B3D90A-B7A6-49F7-A944-A1035BBA8C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6D23C-8016-4DC8-99A7-741EBE4D59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524003" y="1122361"/>
            <a:ext cx="91440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524003" y="3602041"/>
            <a:ext cx="9144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45637C8B-85CD-4A71-861B-0AE465757890}" type="datetime1">
              <a:rPr lang="en-US"/>
              <a:pPr/>
              <a:t>6/1/2018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37C8F294-5903-478E-8390-B06E00A7D871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006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E2713454-E961-455F-9865-2E3CAAA72482}" type="datetime1">
              <a:rPr lang="en-US"/>
              <a:pPr/>
              <a:t>6/1/2018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1C05A651-3B89-4BFB-971A-0B3A500D5D8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481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1847" y="1709737"/>
            <a:ext cx="105156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 sz="2400"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9819D44D-24C8-43ED-A16E-46F02A79C7FA}" type="datetime1">
              <a:rPr lang="en-US"/>
              <a:pPr/>
              <a:t>6/1/2018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89B6385C-AAB8-4941-910B-EB3936595694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7415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838204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6172201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EF287F65-51D5-410E-B3DB-9CD7D2C38808}" type="datetime1">
              <a:rPr lang="en-US"/>
              <a:pPr/>
              <a:t>6/1/2018</a:t>
            </a:fld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5D6C3F4D-103F-4794-BB62-9DEC9DD84BD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1650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365131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9785" y="1681160"/>
            <a:ext cx="5157783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839785" y="2505073"/>
            <a:ext cx="5157783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6172200" y="2505073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2CBD974F-CDD4-40CD-A635-DC2FF573D25B}" type="datetime1">
              <a:rPr lang="en-US"/>
              <a:pPr/>
              <a:t>6/1/2018</a:t>
            </a:fld>
            <a:endParaRPr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42ECCB72-9D80-45B6-B84C-EB20021BC0E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007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8A3BB645-39AF-4677-A471-CDD625CE54FF}" type="datetime1">
              <a:rPr lang="en-US"/>
              <a:pPr/>
              <a:t>6/1/2018</a:t>
            </a:fld>
            <a:endParaRPr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5FDC8A80-5756-4366-BDF6-864A203BC27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461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94CDB7C1-D86B-4022-88D5-9CAE2C53AD5F}" type="datetime1">
              <a:rPr lang="en-US"/>
              <a:pPr/>
              <a:t>6/1/2018</a:t>
            </a:fld>
            <a:endParaRPr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06A97236-FB8E-40EF-8337-987DD3A357C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418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5183184" y="987425"/>
            <a:ext cx="6172200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1CE6C084-BA30-4C30-B820-82922DD1A143}" type="datetime1">
              <a:rPr lang="en-US"/>
              <a:pPr/>
              <a:t>6/1/2018</a:t>
            </a:fld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B62379D5-7535-4B7E-A3E7-C75FDF6805C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784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B1D2F6-BB92-4AC9-8028-D9A6B79299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839784" y="457200"/>
            <a:ext cx="3932240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 txBox="1">
            <a:spLocks noGrp="1"/>
          </p:cNvSpPr>
          <p:nvPr>
            <p:ph type="pic" idx="1"/>
          </p:nvPr>
        </p:nvSpPr>
        <p:spPr>
          <a:xfrm>
            <a:off x="5183184" y="987425"/>
            <a:ext cx="6172200" cy="4873623"/>
          </a:xfrm>
        </p:spPr>
        <p:txBody>
          <a:bodyPr/>
          <a:lstStyle>
            <a:lvl1pPr marL="0" indent="0">
              <a:buNone/>
              <a:defRPr lang="en-GB" sz="3200"/>
            </a:lvl1pPr>
          </a:lstStyle>
          <a:p>
            <a:pPr lvl="0"/>
            <a:endParaRPr lang="en-GB"/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839784" y="2057400"/>
            <a:ext cx="3932240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3B7C65E6-05F6-4A3E-8542-C74C2FC88AAF}" type="datetime1">
              <a:rPr lang="en-US"/>
              <a:pPr/>
              <a:t>6/1/2018</a:t>
            </a:fld>
            <a:endParaRPr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6B4CE452-E5C2-4914-BD71-CBD32DD9AB4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9102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53538275-4B1B-486E-AD73-686EE0F198C1}" type="datetime1">
              <a:rPr lang="en-US"/>
              <a:pPr/>
              <a:t>6/1/2018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C2DF701A-EA53-49EF-A77A-28590FC4B5E8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62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8724904" y="365129"/>
            <a:ext cx="2628899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838203" y="365129"/>
            <a:ext cx="7734296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fld id="{E0250641-8145-4521-AE79-BE6A1FF8EBD8}" type="datetime1">
              <a:rPr lang="en-US"/>
              <a:pPr/>
              <a:t>6/1/2018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fld id="{2D540621-A71F-4386-B2EB-DCCE9E482D8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575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02A68-6AD4-4D0D-AD37-C83FA836DE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9D55E-68E9-4823-BCB1-5697E5C72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5F420-4F48-4B72-8F57-7F8E361599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5FADB-D239-4BC2-841A-79CBE331E7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91940-5677-4AA3-8B60-22512D4260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D944C-3FBF-4389-BE70-07C24E8B48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3FA88-C63D-4283-8E73-900661BE1A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F03CDB8A-AD59-4740-A0E9-3CF60A0199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838203" y="365131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838203" y="6356353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D676ACAF-7304-496E-94AB-D7C313C342B7}" type="datetime1">
              <a:rPr lang="en-US"/>
              <a:pPr/>
              <a:t>6/1/2018</a:t>
            </a:fld>
            <a:endParaRPr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4038603" y="6356353"/>
            <a:ext cx="41148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>
            <a:lvl1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8610603" y="6356353"/>
            <a:ext cx="27432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GB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fld id="{E36EC9D3-0BE3-4D0D-9B05-E42878D75D26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728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200400" y="381000"/>
            <a:ext cx="6553200" cy="7294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76200">
            <a:extrusionClr>
              <a:schemeClr val="accent2"/>
            </a:extrusionClr>
          </a:sp3d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tabLst>
                <a:tab pos="2012950" algn="l"/>
              </a:tabLst>
            </a:pPr>
            <a:r>
              <a:rPr lang="en-GB" sz="3600" b="1" dirty="0">
                <a:latin typeface="Times New Roman" pitchFamily="18"/>
                <a:cs typeface="Times New Roman" pitchFamily="18"/>
              </a:rPr>
              <a:t>Event Analysis  Summary </a:t>
            </a:r>
            <a:endParaRPr lang="en-US" b="1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67000" y="1143000"/>
            <a:ext cx="541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dirty="0" smtClean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Professor Nat </a:t>
            </a:r>
            <a:r>
              <a:rPr lang="en-GB" sz="1800" b="1" dirty="0" err="1" smtClean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Gopalswamy</a:t>
            </a:r>
            <a:r>
              <a:rPr lang="en-GB" sz="1800" b="1" dirty="0" smtClean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GB" sz="18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(Group)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Group Members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1.Suman 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Gautam</a:t>
            </a: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2.Tesfay </a:t>
            </a:r>
            <a:r>
              <a:rPr lang="en-GB" sz="1800" kern="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Y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emane</a:t>
            </a:r>
            <a:endParaRPr lang="en-GB" sz="1800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       3.Manjula 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Ranasinghe</a:t>
            </a: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    4.Haftamu G/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mariam</a:t>
            </a:r>
            <a:endParaRPr lang="en-GB" sz="1800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        5.Ange 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Cyntia</a:t>
            </a: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Umuhire</a:t>
            </a: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00000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  6.Fithanegest </a:t>
            </a:r>
            <a:r>
              <a:rPr lang="en-GB" sz="1800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Kassa</a:t>
            </a:r>
            <a:endParaRPr lang="en-GB" sz="1800" dirty="0">
              <a:solidFill>
                <a:srgbClr val="000000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10" name="Title 1"/>
          <p:cNvSpPr txBox="1"/>
          <p:nvPr/>
        </p:nvSpPr>
        <p:spPr>
          <a:xfrm>
            <a:off x="1981200" y="3581400"/>
            <a:ext cx="5943600" cy="12192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anchor="b" anchorCtr="1" compatLnSpc="1"/>
          <a:lstStyle/>
          <a:p>
            <a:pPr algn="ctr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32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COSPAR CAPACITY BU</a:t>
            </a:r>
            <a:r>
              <a:rPr lang="en-GB" sz="28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ILDING</a:t>
            </a:r>
          </a:p>
          <a:p>
            <a:pPr algn="ctr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WORKSHOP 2018</a:t>
            </a:r>
          </a:p>
        </p:txBody>
      </p:sp>
    </p:spTree>
    <p:extLst>
      <p:ext uri="{BB962C8B-B14F-4D97-AF65-F5344CB8AC3E}">
        <p14:creationId xmlns:p14="http://schemas.microsoft.com/office/powerpoint/2010/main" val="384966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/>
              <a:pPr/>
              <a:t>10</a:t>
            </a:fld>
            <a:endParaRPr lang="en-GB" alt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Event Analysis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05000" y="990600"/>
            <a:ext cx="8382000" cy="55626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2000" b="1" dirty="0">
                <a:latin typeface="Calibri"/>
                <a:ea typeface="Calibri"/>
              </a:rPr>
              <a:t>2.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Event 2: Date : April 18 2014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Frequency time plots of the fundamental and harmonic emission.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Shock formation height computed from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                        </a:t>
            </a:r>
            <a:r>
              <a:rPr lang="en-GB" sz="2000" dirty="0" err="1">
                <a:solidFill>
                  <a:srgbClr val="FF0000"/>
                </a:solidFill>
                <a:latin typeface="Calibri"/>
              </a:rPr>
              <a:t>fp</a:t>
            </a:r>
            <a:r>
              <a:rPr lang="en-GB" sz="2000" dirty="0">
                <a:solidFill>
                  <a:srgbClr val="FF0000"/>
                </a:solidFill>
                <a:latin typeface="Calibri"/>
              </a:rPr>
              <a:t> = 307.87* r </a:t>
            </a:r>
            <a:r>
              <a:rPr lang="en-GB" sz="2000" baseline="30000" dirty="0">
                <a:solidFill>
                  <a:srgbClr val="FF0000"/>
                </a:solidFill>
                <a:latin typeface="Calibri"/>
              </a:rPr>
              <a:t>-3.64    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The Fundamental and Harmonic emission of Type II burst parameters identified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GB" sz="2000" b="1" dirty="0"/>
              <a:t> A. Fundamental (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Starting Frequency: 63(MHz),Onset time: 12:55:50,Ending Frequency: </a:t>
            </a:r>
            <a:r>
              <a:rPr lang="en-GB" sz="2000" dirty="0">
                <a:solidFill>
                  <a:srgbClr val="000000"/>
                </a:solidFill>
                <a:latin typeface="Calibri"/>
              </a:rPr>
              <a:t>28.9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(MHz),Ending Time: 13:01:55UT)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GB" sz="2000" b="1" kern="1200" dirty="0">
                <a:solidFill>
                  <a:srgbClr val="000000"/>
                </a:solidFill>
                <a:latin typeface="Calibri"/>
              </a:rPr>
              <a:t> B.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GB" sz="2000" b="1" kern="1200" dirty="0">
                <a:solidFill>
                  <a:srgbClr val="000000"/>
                </a:solidFill>
                <a:latin typeface="Calibri"/>
              </a:rPr>
              <a:t>Harmonic (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Starting Frequency: 128.04(MHz),Onset time: 12:55:25,Ending Frequency: </a:t>
            </a:r>
            <a:r>
              <a:rPr lang="en-GB" sz="2000" dirty="0">
                <a:solidFill>
                  <a:srgbClr val="000000"/>
                </a:solidFill>
                <a:latin typeface="Calibri"/>
              </a:rPr>
              <a:t>31.5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(MHz),Ending Time: 13:09:40UT)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6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3"/>
              </a:buBlip>
              <a:defRPr/>
            </a:pPr>
            <a:endParaRPr lang="en-US" sz="1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latin typeface="Calibri"/>
                <a:ea typeface="Calibri"/>
              </a:rPr>
              <a:t>     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8162027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/>
              <a:pPr/>
              <a:t>11</a:t>
            </a:fld>
            <a:endParaRPr lang="en-GB" alt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Event Analysis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05000" y="990600"/>
            <a:ext cx="8382000" cy="55626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2000" b="1" dirty="0">
                <a:latin typeface="Calibri"/>
                <a:ea typeface="Calibri"/>
              </a:rPr>
              <a:t>2.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Event 2: Date : April 18 2014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CME analyzed </a:t>
            </a: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using </a:t>
            </a: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STEREO COR1,COR2,LASCO </a:t>
            </a: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C2,C3 data.</a:t>
            </a: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Frequency time plots of the fundamental and harmonic emissions plotted</a:t>
            </a: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.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Height time plots sketched, CME speeds computed.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Combined </a:t>
            </a: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plot of STEREO  COR1 COR 2 Sketched.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CME Shock speeds computed.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Relations between radial and expansion speed computed based on angular width.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GB" sz="20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6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3"/>
              </a:buBlip>
              <a:defRPr/>
            </a:pPr>
            <a:endParaRPr lang="en-US" sz="1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latin typeface="Calibri"/>
                <a:ea typeface="Calibri"/>
              </a:rPr>
              <a:t>     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21694786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962351" y="253681"/>
            <a:ext cx="8363927" cy="736128"/>
          </a:xfrm>
          <a:solidFill>
            <a:srgbClr val="FFFFFF"/>
          </a:solidFill>
          <a:ln w="12701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pPr lvl="0"/>
            <a:r>
              <a:rPr lang="en-GB" sz="4900">
                <a:latin typeface="Calibri"/>
              </a:rPr>
              <a:t>Event Summary</a:t>
            </a:r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1" y="1117078"/>
            <a:ext cx="7162800" cy="416193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7"/>
          <p:cNvSpPr/>
          <p:nvPr/>
        </p:nvSpPr>
        <p:spPr>
          <a:xfrm>
            <a:off x="762000" y="1981200"/>
            <a:ext cx="3429000" cy="4114800"/>
          </a:xfrm>
          <a:prstGeom prst="rect">
            <a:avLst/>
          </a:pr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dirty="0">
                <a:solidFill>
                  <a:srgbClr val="FF0000"/>
                </a:solidFill>
                <a:latin typeface="Calibri"/>
              </a:rPr>
              <a:t>Event : 2014 April 18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SzPct val="100000"/>
              <a:buFont typeface="Wingdings" pitchFamily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>
                <a:solidFill>
                  <a:srgbClr val="000000"/>
                </a:solidFill>
                <a:latin typeface="Calibri"/>
              </a:rPr>
              <a:t>Location: S20W34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>
                <a:solidFill>
                  <a:srgbClr val="000000"/>
                </a:solidFill>
                <a:latin typeface="Calibri"/>
              </a:rPr>
              <a:t>Active </a:t>
            </a:r>
            <a:r>
              <a:rPr lang="en-GB" sz="2800" dirty="0" smtClean="0">
                <a:solidFill>
                  <a:srgbClr val="000000"/>
                </a:solidFill>
                <a:latin typeface="Calibri"/>
              </a:rPr>
              <a:t>Region:</a:t>
            </a:r>
            <a:r>
              <a:rPr lang="en-US" sz="2800" dirty="0"/>
              <a:t>2036</a:t>
            </a:r>
            <a:r>
              <a:rPr lang="en-GB" sz="2800" dirty="0" smtClean="0">
                <a:solidFill>
                  <a:srgbClr val="000000"/>
                </a:solidFill>
                <a:latin typeface="Calibri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 smtClean="0">
                <a:solidFill>
                  <a:srgbClr val="000000"/>
                </a:solidFill>
                <a:latin typeface="Calibri"/>
              </a:rPr>
              <a:t>Flare Class: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b="1" dirty="0" smtClean="0">
                <a:solidFill>
                  <a:srgbClr val="000000"/>
                </a:solidFill>
                <a:latin typeface="Calibri"/>
              </a:rPr>
              <a:t>NOAA</a:t>
            </a:r>
            <a:endParaRPr lang="en-GB" sz="2800" b="1" dirty="0">
              <a:solidFill>
                <a:srgbClr val="000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>
                <a:solidFill>
                  <a:srgbClr val="000000"/>
                </a:solidFill>
                <a:latin typeface="Calibri"/>
              </a:rPr>
              <a:t>Start: 12:55UT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>
                <a:solidFill>
                  <a:srgbClr val="000000"/>
                </a:solidFill>
                <a:latin typeface="Calibri"/>
              </a:rPr>
              <a:t>End: 13:14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>
                <a:solidFill>
                  <a:srgbClr val="000000"/>
                </a:solidFill>
                <a:latin typeface="Calibri"/>
              </a:rPr>
              <a:t>CME: Halo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800" dirty="0">
                <a:solidFill>
                  <a:srgbClr val="000000"/>
                </a:solidFill>
                <a:latin typeface="Calibri"/>
              </a:rPr>
              <a:t>DH :14-0.15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844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02472" y="127268"/>
            <a:ext cx="7886700" cy="690673"/>
          </a:xfr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anchorCtr="1"/>
          <a:lstStyle/>
          <a:p>
            <a:pPr lvl="0" algn="ctr"/>
            <a:r>
              <a:rPr lang="en-GB" sz="4000">
                <a:latin typeface="Calibri"/>
              </a:rPr>
              <a:t>CME Appearance:</a:t>
            </a:r>
          </a:p>
        </p:txBody>
      </p:sp>
      <p:pic>
        <p:nvPicPr>
          <p:cNvPr id="3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83158" y="1023241"/>
            <a:ext cx="2732441" cy="2735802"/>
          </a:xfrm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925263"/>
            <a:ext cx="2972225" cy="286616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7"/>
          <p:cNvSpPr txBox="1"/>
          <p:nvPr/>
        </p:nvSpPr>
        <p:spPr>
          <a:xfrm>
            <a:off x="1600200" y="1479929"/>
            <a:ext cx="2849539" cy="1477328"/>
          </a:xfrm>
          <a:prstGeom prst="rect">
            <a:avLst/>
          </a:prstGeom>
          <a:solidFill>
            <a:srgbClr val="FFFFFF"/>
          </a:solidFill>
          <a:ln w="12701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STEREO A COR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13:10UT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dirty="0">
              <a:solidFill>
                <a:srgbClr val="000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STEREO A COR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13:24</a:t>
            </a:r>
          </a:p>
        </p:txBody>
      </p:sp>
      <p:pic>
        <p:nvPicPr>
          <p:cNvPr id="6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271" y="3759045"/>
            <a:ext cx="2753328" cy="273579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401" y="3791431"/>
            <a:ext cx="2972226" cy="274264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16"/>
          <p:cNvSpPr txBox="1"/>
          <p:nvPr/>
        </p:nvSpPr>
        <p:spPr>
          <a:xfrm>
            <a:off x="1676400" y="4007888"/>
            <a:ext cx="2723749" cy="1477328"/>
          </a:xfrm>
          <a:prstGeom prst="rect">
            <a:avLst/>
          </a:prstGeom>
          <a:solidFill>
            <a:srgbClr val="FFFFFF"/>
          </a:solidFill>
          <a:ln w="12701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LASCO C2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13:25UT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dirty="0">
              <a:solidFill>
                <a:srgbClr val="000000"/>
              </a:solidFill>
              <a:latin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LASCO C3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dirty="0">
                <a:solidFill>
                  <a:srgbClr val="000000"/>
                </a:solidFill>
                <a:latin typeface="Calibri"/>
              </a:rPr>
              <a:t>13:30 UT</a:t>
            </a:r>
          </a:p>
        </p:txBody>
      </p:sp>
    </p:spTree>
    <p:extLst>
      <p:ext uri="{BB962C8B-B14F-4D97-AF65-F5344CB8AC3E}">
        <p14:creationId xmlns:p14="http://schemas.microsoft.com/office/powerpoint/2010/main" val="46158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52652" y="365129"/>
            <a:ext cx="7886700" cy="608908"/>
          </a:xfrm>
          <a:solidFill>
            <a:srgbClr val="FFFFFF"/>
          </a:solidFill>
          <a:ln w="12701">
            <a:solidFill>
              <a:srgbClr val="000000"/>
            </a:solidFill>
            <a:prstDash val="solid"/>
            <a:miter/>
          </a:ln>
        </p:spPr>
        <p:txBody>
          <a:bodyPr anchorCtr="1"/>
          <a:lstStyle/>
          <a:p>
            <a:pPr lvl="0" algn="ctr"/>
            <a:r>
              <a:rPr lang="en-GB" sz="4000">
                <a:latin typeface="Calibri"/>
              </a:rPr>
              <a:t>Dynamic Spectrum </a:t>
            </a:r>
          </a:p>
        </p:txBody>
      </p:sp>
      <p:pic>
        <p:nvPicPr>
          <p:cNvPr id="3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4" y="1143000"/>
            <a:ext cx="3657596" cy="3975070"/>
          </a:xfrm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1159706"/>
            <a:ext cx="4014545" cy="39870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67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Large SEP Event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133600"/>
            <a:ext cx="3901440" cy="390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986280"/>
            <a:ext cx="449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316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CME Speed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81200"/>
            <a:ext cx="10363200" cy="41148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user\Desktop\New figures\figures\Newkirk_mode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0"/>
            <a:ext cx="8547100" cy="393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797339" y="122549"/>
            <a:ext cx="8613778" cy="716441"/>
          </a:xfr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anchorCtr="1"/>
          <a:lstStyle/>
          <a:p>
            <a:pPr lvl="0" algn="ctr"/>
            <a:r>
              <a:rPr lang="en-GB">
                <a:latin typeface="Calibri"/>
              </a:rPr>
              <a:t>CME Appearance And Width:</a:t>
            </a:r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716" y="941002"/>
            <a:ext cx="3650644" cy="3844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1360" y="942931"/>
            <a:ext cx="3590040" cy="384394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7"/>
          <p:cNvSpPr txBox="1"/>
          <p:nvPr/>
        </p:nvSpPr>
        <p:spPr>
          <a:xfrm>
            <a:off x="4903505" y="4891043"/>
            <a:ext cx="5561852" cy="1477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Calibri"/>
              </a:rPr>
              <a:t>STEREO B COR 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>
                <a:solidFill>
                  <a:srgbClr val="000000"/>
                </a:solidFill>
                <a:latin typeface="Calibri"/>
              </a:rPr>
              <a:t>13:10 UT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>
              <a:solidFill>
                <a:srgbClr val="000000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Calibri"/>
              </a:rPr>
              <a:t>STEREO B COR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>
                <a:solidFill>
                  <a:srgbClr val="000000"/>
                </a:solidFill>
                <a:latin typeface="Calibri"/>
              </a:rPr>
              <a:t>           13:24</a:t>
            </a:r>
          </a:p>
        </p:txBody>
      </p:sp>
      <p:pic>
        <p:nvPicPr>
          <p:cNvPr id="6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941002"/>
            <a:ext cx="3580121" cy="38439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10"/>
          <p:cNvSpPr txBox="1"/>
          <p:nvPr/>
        </p:nvSpPr>
        <p:spPr>
          <a:xfrm>
            <a:off x="1743175" y="4958498"/>
            <a:ext cx="2958966" cy="1200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Calibri"/>
              </a:rPr>
              <a:t>Angular Width in STEREO A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Calibri"/>
              </a:rPr>
              <a:t>PA: 86 – 171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Calibri"/>
              </a:rPr>
              <a:t>Angular Width(W) = 85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632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CME direction with respect to SOHO and STEREO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828800"/>
            <a:ext cx="5960533" cy="4768426"/>
          </a:xfrm>
        </p:spPr>
      </p:pic>
      <p:sp>
        <p:nvSpPr>
          <p:cNvPr id="5" name="TextBox 4"/>
          <p:cNvSpPr txBox="1"/>
          <p:nvPr/>
        </p:nvSpPr>
        <p:spPr>
          <a:xfrm>
            <a:off x="6282264" y="2277533"/>
            <a:ext cx="1261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</a:t>
            </a:r>
            <a:r>
              <a:rPr lang="en-US" dirty="0" smtClean="0">
                <a:solidFill>
                  <a:srgbClr val="FF0000"/>
                </a:solidFill>
              </a:rPr>
              <a:t>156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2074331"/>
            <a:ext cx="113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E165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257800" y="4064000"/>
            <a:ext cx="668867" cy="965200"/>
          </a:xfrm>
          <a:prstGeom prst="straightConnector1">
            <a:avLst/>
          </a:prstGeom>
          <a:ln w="28575">
            <a:solidFill>
              <a:srgbClr val="0000FF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873996" y="3987800"/>
            <a:ext cx="2819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Earth: S26W34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STA: E122 (32 </a:t>
            </a:r>
            <a:r>
              <a:rPr lang="en-US" dirty="0" err="1" smtClean="0">
                <a:solidFill>
                  <a:srgbClr val="FF0000"/>
                </a:solidFill>
              </a:rPr>
              <a:t>deg</a:t>
            </a:r>
            <a:r>
              <a:rPr lang="en-US" dirty="0" smtClean="0">
                <a:solidFill>
                  <a:srgbClr val="FF0000"/>
                </a:solidFill>
              </a:rPr>
              <a:t> behind limb)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STB: W199 (directly backside)</a:t>
            </a:r>
            <a:endParaRPr 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445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kern="1200" dirty="0">
                <a:solidFill>
                  <a:srgbClr val="000000"/>
                </a:solidFill>
                <a:latin typeface="Calibri"/>
              </a:rPr>
              <a:t>Calculation of Radial and Expansion Speed based on Angular Width </a:t>
            </a:r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057402"/>
            <a:ext cx="4904762" cy="121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1" y="2649539"/>
            <a:ext cx="32861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47800" y="41910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Vexp</a:t>
            </a:r>
            <a:r>
              <a:rPr lang="en-US" dirty="0" smtClean="0"/>
              <a:t> = 2Vsky</a:t>
            </a:r>
          </a:p>
          <a:p>
            <a:r>
              <a:rPr lang="en-US" dirty="0" err="1" smtClean="0"/>
              <a:t>Vrad</a:t>
            </a:r>
            <a:r>
              <a:rPr lang="en-US" dirty="0" smtClean="0"/>
              <a:t> = Vsky (1+cotw)</a:t>
            </a:r>
          </a:p>
          <a:p>
            <a:r>
              <a:rPr lang="en-US" dirty="0" smtClean="0"/>
              <a:t>Vsky = 978 km/s; w =42.5</a:t>
            </a:r>
          </a:p>
          <a:p>
            <a:r>
              <a:rPr lang="en-US" dirty="0" err="1" smtClean="0"/>
              <a:t>Vrad</a:t>
            </a:r>
            <a:r>
              <a:rPr lang="en-US" dirty="0" smtClean="0"/>
              <a:t> = 2.09*Vsky = 2044 km/s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0" y="4267200"/>
            <a:ext cx="5562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speed is consistent with interplanetary type II burst and large SEP  event.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01000" y="2362200"/>
            <a:ext cx="350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Gopalswamy</a:t>
            </a:r>
            <a:r>
              <a:rPr lang="en-US" dirty="0" smtClean="0"/>
              <a:t> et al 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2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/>
              <a:pPr/>
              <a:t>2</a:t>
            </a:fld>
            <a:endParaRPr lang="en-GB" alt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Background…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676400" y="914400"/>
            <a:ext cx="8458200" cy="54864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latin typeface="Calibri"/>
                <a:ea typeface="Calibri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alibri"/>
                <a:ea typeface="Calibri"/>
              </a:rPr>
              <a:t>CMEs are large scale eruptions of magnetized plasma which propagate from the low solar corona into interplanetary space.[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 typical CME has Width of ~45°, mass of ~10</a:t>
            </a:r>
            <a:r>
              <a:rPr lang="en-US" sz="1400" baseline="300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15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gr, speed of ~500 km/s, and a </a:t>
            </a:r>
            <a:r>
              <a:rPr lang="en-US" sz="14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fluxrope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structure]</a:t>
            </a:r>
            <a:endParaRPr lang="en-US" sz="2800" u="sng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latin typeface="Calibri"/>
                <a:ea typeface="Calibri"/>
              </a:rPr>
              <a:t>A CME is an observable change in coronal structures that (1) occurs on a timescale between a few minutes and several hours and (2) involves the appearance of a new, discrete, bright white-light feature in the coronagraph field of view </a:t>
            </a:r>
            <a:r>
              <a:rPr lang="en-US" sz="1400" dirty="0">
                <a:solidFill>
                  <a:srgbClr val="0070C0"/>
                </a:solidFill>
                <a:latin typeface="Calibri"/>
                <a:ea typeface="Calibri"/>
              </a:rPr>
              <a:t>(</a:t>
            </a:r>
            <a:r>
              <a:rPr lang="en-US" sz="1400" dirty="0" err="1">
                <a:solidFill>
                  <a:srgbClr val="0070C0"/>
                </a:solidFill>
                <a:latin typeface="Calibri"/>
                <a:ea typeface="Calibri"/>
              </a:rPr>
              <a:t>Hundhausen</a:t>
            </a:r>
            <a:r>
              <a:rPr lang="en-US" sz="1400" dirty="0">
                <a:solidFill>
                  <a:srgbClr val="0070C0"/>
                </a:solidFill>
                <a:latin typeface="Calibri"/>
                <a:ea typeface="Calibri"/>
              </a:rPr>
              <a:t> et al., 1984)</a:t>
            </a:r>
            <a:r>
              <a:rPr lang="en-US" sz="1400" dirty="0">
                <a:latin typeface="Calibri"/>
                <a:ea typeface="Calibri"/>
              </a:rPr>
              <a:t>.</a:t>
            </a: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CMEs appear as structure in the corona moving away from the sun.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Many large CMEs have a three part structure: Bright leading edge, dark void, a bright complex core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latin typeface="Calibri"/>
                <a:ea typeface="Calibri"/>
              </a:rPr>
              <a:t>     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</a:t>
            </a: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407808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LASCO C2 flux rope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user\Desktop\New figures\figures\LASC_C2_flux_rope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61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LASCO-C3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user\Desktop\New figures\figures\LASCO_C3_PA208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33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 COR1 +COR2 flux rope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Users\user\Desktop\New figures\figures\STA_COR1_flux_rope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482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 COR1+COR2 Shock 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C:\Users\user\Desktop\New figures\figures\STA_COR1_shock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52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STA-COR2 flux rope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user\Desktop\New figures\figures\STA_COR2flux_rope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0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 –COR2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C:\Users\user\Desktop\New figures\figures\STA_COR2flux_shock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99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STB COR1+ COR2 flux rope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:\Users\user\Desktop\New figures\figures\STB_COR1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51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STB –COR1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C:\Users\user\Desktop\New figures\figures\STB_COR1_shock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651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STB-COR2 Shock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C:\Users\user\Desktop\New figures\figures\STB_COR2_shock_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1524000"/>
            <a:ext cx="952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05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>
                <a:solidFill>
                  <a:srgbClr val="000000"/>
                </a:solidFill>
              </a:rPr>
              <a:pPr/>
              <a:t>29</a:t>
            </a:fld>
            <a:endParaRPr lang="en-GB" altLang="en-US" smtClean="0">
              <a:solidFill>
                <a:srgbClr val="000000"/>
              </a:solidFill>
            </a:endParaRP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 smtClean="0"/>
              <a:t>Conclusion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19200" y="990600"/>
            <a:ext cx="9067800" cy="55626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24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Type II observations confirm that shock speed obtained from SDO is accurate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Extrapolated shock height from SDO data and shock height given by Type II burst fundamental frequency are very close. The de-projected speed is in agreement with speed derived from type II.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Both Newkirk and </a:t>
            </a:r>
            <a:r>
              <a:rPr lang="en-US" sz="2000" dirty="0" err="1">
                <a:solidFill>
                  <a:srgbClr val="000000"/>
                </a:solidFill>
                <a:latin typeface="Calibri" pitchFamily="34" charset="0"/>
              </a:rPr>
              <a:t>Gopalswamy</a:t>
            </a: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 models yield similar average speed.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 smtClean="0">
                <a:solidFill>
                  <a:srgbClr val="000000"/>
                </a:solidFill>
                <a:latin typeface="Calibri" pitchFamily="34" charset="0"/>
              </a:rPr>
              <a:t>For Event I: The </a:t>
            </a: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average shock speed of ~540 km/s is high enough to drive a shock in the metric domain. </a:t>
            </a:r>
            <a:r>
              <a:rPr lang="en-GB" sz="2000" dirty="0"/>
              <a:t>However, the speed of the CME in the outer corona and interplanetary medium is &lt;300 km/s, so there is no DH type </a:t>
            </a:r>
            <a:r>
              <a:rPr lang="en-GB" sz="2000" dirty="0" smtClean="0"/>
              <a:t>II.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400" kern="1200" dirty="0">
                <a:solidFill>
                  <a:srgbClr val="000000"/>
                </a:solidFill>
                <a:latin typeface="Times New Roman" pitchFamily="18" charset="0"/>
              </a:rPr>
              <a:t>High speed is consistent with interplanetary type II burst and large SEP  event</a:t>
            </a:r>
            <a:endParaRPr lang="en-GB" sz="20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GB" sz="20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6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3"/>
              </a:buBlip>
              <a:defRPr/>
            </a:pPr>
            <a:endParaRPr lang="en-US" sz="1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latin typeface="Calibri"/>
                <a:ea typeface="Calibri"/>
              </a:rPr>
              <a:t>     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2816160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/>
              <a:pPr/>
              <a:t>3</a:t>
            </a:fld>
            <a:endParaRPr lang="en-GB" alt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Background…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990600"/>
            <a:ext cx="8458200" cy="55626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latin typeface="Calibri"/>
                <a:ea typeface="Calibri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CMEs are major drivers of Adverse space weather(Geomagnetic storms and SEPs)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CMEs play a dominant role in Sun-Earth relationship.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The study of CMEs involves broad areas of solar physics: Physical processes (i.e., storage and release of mag. energy),Properties of coronal plasma, Shock generation and particle acceleration, and Interaction with Earth’s environment (magnetosphere, ionosphere).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3"/>
              </a:buBlip>
              <a:defRPr/>
            </a:pPr>
            <a:endParaRPr lang="en-US" sz="1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latin typeface="Calibri"/>
                <a:ea typeface="Calibri"/>
              </a:rPr>
              <a:t>     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A three part Structure CME by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1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                   SOHO/LASCOC2/2002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3048000"/>
            <a:ext cx="3157977" cy="257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196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/>
              <a:pPr/>
              <a:t>4</a:t>
            </a:fld>
            <a:endParaRPr lang="en-GB" alt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Event Analysis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05000" y="990600"/>
            <a:ext cx="8382000" cy="55626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1800" dirty="0">
                <a:latin typeface="Calibri"/>
                <a:ea typeface="Calibri"/>
              </a:rPr>
              <a:t>1.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</a:rPr>
              <a:t>Event 1: Date : 15  September 2012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Frequency time plots of the fundamental and harmonic emission.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Shock formation height computed from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                        </a:t>
            </a:r>
            <a:r>
              <a:rPr lang="en-GB" sz="2000" dirty="0" err="1">
                <a:solidFill>
                  <a:srgbClr val="FF0000"/>
                </a:solidFill>
                <a:latin typeface="Calibri"/>
              </a:rPr>
              <a:t>fp</a:t>
            </a:r>
            <a:r>
              <a:rPr lang="en-GB" sz="2000" dirty="0">
                <a:solidFill>
                  <a:srgbClr val="FF0000"/>
                </a:solidFill>
                <a:latin typeface="Calibri"/>
              </a:rPr>
              <a:t> = 307.87* r </a:t>
            </a:r>
            <a:r>
              <a:rPr lang="en-GB" sz="2000" baseline="30000" dirty="0">
                <a:solidFill>
                  <a:srgbClr val="FF0000"/>
                </a:solidFill>
                <a:latin typeface="Calibri"/>
              </a:rPr>
              <a:t>-3.64     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2000" dirty="0">
                <a:solidFill>
                  <a:srgbClr val="000000"/>
                </a:solidFill>
                <a:latin typeface="Calibri" pitchFamily="34" charset="0"/>
              </a:rPr>
              <a:t>The Fundamental and Harmonic emission of Type II burst parameters identified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GB" sz="2000" b="1" dirty="0"/>
              <a:t> A. Fundamental (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Starting Frequency: 98 (MHz),Onset time: 22:59,Ending Frequency: </a:t>
            </a:r>
            <a:r>
              <a:rPr lang="en-GB" sz="2000" dirty="0">
                <a:solidFill>
                  <a:srgbClr val="000000"/>
                </a:solidFill>
                <a:latin typeface="Calibri"/>
              </a:rPr>
              <a:t>41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(MHz),Ending Time: 23:11UT)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GB" sz="2000" b="1" kern="1200" dirty="0">
                <a:solidFill>
                  <a:srgbClr val="000000"/>
                </a:solidFill>
                <a:latin typeface="Calibri"/>
              </a:rPr>
              <a:t> B.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GB" sz="2000" b="1" kern="1200" dirty="0">
                <a:solidFill>
                  <a:srgbClr val="000000"/>
                </a:solidFill>
                <a:latin typeface="Calibri"/>
              </a:rPr>
              <a:t>Harmonic (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Starting Frequency: 181.85(MHz),Onset time: 22:59,Ending Frequency: </a:t>
            </a:r>
            <a:r>
              <a:rPr lang="en-GB" sz="2000" dirty="0">
                <a:solidFill>
                  <a:srgbClr val="000000"/>
                </a:solidFill>
                <a:latin typeface="Calibri"/>
              </a:rPr>
              <a:t>41</a:t>
            </a:r>
            <a:r>
              <a:rPr lang="en-GB" sz="2000" kern="1200" dirty="0">
                <a:solidFill>
                  <a:srgbClr val="000000"/>
                </a:solidFill>
                <a:latin typeface="Calibri"/>
              </a:rPr>
              <a:t>(MHz),Ending Time: 23:11UT)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kern="1200" dirty="0">
              <a:solidFill>
                <a:srgbClr val="000000"/>
              </a:solidFill>
              <a:latin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GB" sz="16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6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                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endParaRPr lang="en-US" sz="1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3"/>
              </a:buBlip>
              <a:defRPr/>
            </a:pPr>
            <a:endParaRPr lang="en-US" sz="1400" b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latin typeface="Calibri"/>
                <a:ea typeface="Calibri"/>
              </a:rPr>
              <a:t>     </a:t>
            </a: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2047301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BC33CF4-C124-41CE-B696-55736C9C6AD9}" type="slidenum">
              <a:rPr lang="en-GB" altLang="en-US" smtClean="0"/>
              <a:pPr/>
              <a:t>5</a:t>
            </a:fld>
            <a:endParaRPr lang="en-GB" altLang="en-US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28800" y="228600"/>
            <a:ext cx="7772400" cy="838200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Event Analysis</a:t>
            </a:r>
            <a:endParaRPr lang="en-GB" altLang="en-US" dirty="0" smtClean="0"/>
          </a:p>
        </p:txBody>
      </p:sp>
      <p:sp>
        <p:nvSpPr>
          <p:cNvPr id="71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905000" y="990600"/>
            <a:ext cx="8382000" cy="55626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20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CME analyzed using SDO,STEREO A EUVI,COR1,COR2,LASCO C2,C3 data.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Height time plots sketched, CME speeds computed.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Combined plot of STEREO EUVI,COR1 COR 2 Sketched.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SDO, STEREO, and LASCO CME speeds deprojected.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Radio Burst analysis using different models (Newkirk and Gopalswamy models). </a:t>
            </a:r>
            <a:r>
              <a:rPr lang="en-US" sz="1600" dirty="0" err="1">
                <a:solidFill>
                  <a:srgbClr val="000000"/>
                </a:solidFill>
                <a:latin typeface="Calibri" pitchFamily="34" charset="0"/>
              </a:rPr>
              <a:t>Comparsions</a:t>
            </a: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 made.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Blip>
                <a:blip r:embed="rId2"/>
              </a:buBlip>
              <a:defRPr/>
            </a:pPr>
            <a:r>
              <a:rPr lang="en-US" sz="1600" dirty="0">
                <a:solidFill>
                  <a:srgbClr val="000000"/>
                </a:solidFill>
                <a:latin typeface="Calibri" pitchFamily="34" charset="0"/>
              </a:rPr>
              <a:t>CME shock speed computed for each model: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  <a:defRPr/>
            </a:pPr>
            <a:r>
              <a:rPr lang="en-GB" sz="2000" dirty="0"/>
              <a:t>SDO observations, shock speed (v) = 537 km/s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0F6FC6"/>
              </a:buClr>
              <a:buSzPct val="85000"/>
              <a:buFont typeface="Wingdings 2"/>
              <a:buChar char=""/>
            </a:pPr>
            <a:r>
              <a:rPr lang="en-GB" sz="2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 </a:t>
            </a:r>
            <a:r>
              <a:rPr lang="en-GB" sz="2600" kern="1200" baseline="-250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Gopalswamy</a:t>
            </a:r>
            <a:r>
              <a:rPr lang="en-GB" sz="2600" kern="1200" baseline="-25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Model </a:t>
            </a:r>
            <a:r>
              <a:rPr lang="en-GB" sz="2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= 580 km/s</a:t>
            </a:r>
          </a:p>
          <a:p>
            <a:pPr marL="640080" lvl="1" indent="-246888" eaLnBrk="1" fontAlgn="auto" hangingPunct="1">
              <a:spcAft>
                <a:spcPts val="0"/>
              </a:spcAft>
              <a:buClr>
                <a:srgbClr val="0F6FC6"/>
              </a:buClr>
              <a:buSzPct val="85000"/>
              <a:buFont typeface="Wingdings 2"/>
              <a:buChar char=""/>
            </a:pPr>
            <a:r>
              <a:rPr lang="en-GB" sz="2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 </a:t>
            </a:r>
            <a:r>
              <a:rPr lang="en-GB" sz="2600" kern="1200" baseline="-25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Newkirk Model = </a:t>
            </a:r>
            <a:r>
              <a:rPr lang="en-GB" sz="2600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525 km/s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itchFamily="2" charset="2"/>
              <a:buChar char="Ø"/>
              <a:defRPr/>
            </a:pPr>
            <a:endParaRPr lang="en-GB" sz="2000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r>
              <a:rPr lang="en-US" sz="2000" dirty="0">
                <a:solidFill>
                  <a:srgbClr val="000000"/>
                </a:solidFill>
              </a:rPr>
              <a:t>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18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1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None/>
              <a:defRPr/>
            </a:pPr>
            <a:endParaRPr lang="en-US" sz="20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75000"/>
              <a:buBlip>
                <a:blip r:embed="rId2"/>
              </a:buBlip>
              <a:defRPr/>
            </a:pPr>
            <a:endParaRPr lang="en-US" sz="24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Clr>
                <a:schemeClr val="tx2"/>
              </a:buClr>
              <a:buNone/>
              <a:defRPr/>
            </a:pPr>
            <a:r>
              <a:rPr lang="en-US" sz="2800" dirty="0">
                <a:latin typeface="TimesNewRoman"/>
              </a:rPr>
              <a:t>  </a:t>
            </a:r>
            <a:endParaRPr lang="en-US" sz="2800" u="sng" dirty="0"/>
          </a:p>
        </p:txBody>
      </p:sp>
    </p:spTree>
    <p:extLst>
      <p:ext uri="{BB962C8B-B14F-4D97-AF65-F5344CB8AC3E}">
        <p14:creationId xmlns:p14="http://schemas.microsoft.com/office/powerpoint/2010/main" val="875899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52652" y="365129"/>
            <a:ext cx="7886700" cy="708294"/>
          </a:xfr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anchorCtr="1"/>
          <a:lstStyle/>
          <a:p>
            <a:pPr lvl="0" algn="ctr"/>
            <a:r>
              <a:rPr lang="en-GB" dirty="0">
                <a:latin typeface="Calibri"/>
              </a:rPr>
              <a:t>Event </a:t>
            </a:r>
            <a:r>
              <a:rPr lang="en-GB" dirty="0" smtClean="0">
                <a:latin typeface="Calibri"/>
              </a:rPr>
              <a:t>of 15 Sep.2012</a:t>
            </a:r>
            <a:endParaRPr lang="en-GB" dirty="0">
              <a:latin typeface="Calibri"/>
            </a:endParaRPr>
          </a:p>
        </p:txBody>
      </p:sp>
      <p:pic>
        <p:nvPicPr>
          <p:cNvPr id="3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2400" y="1047210"/>
            <a:ext cx="5138534" cy="5630920"/>
          </a:xfrm>
        </p:spPr>
      </p:pic>
      <p:sp>
        <p:nvSpPr>
          <p:cNvPr id="4" name="Rectangle 4"/>
          <p:cNvSpPr/>
          <p:nvPr/>
        </p:nvSpPr>
        <p:spPr>
          <a:xfrm>
            <a:off x="1842055" y="1302023"/>
            <a:ext cx="1997762" cy="2314940"/>
          </a:xfrm>
          <a:prstGeom prst="rect">
            <a:avLst/>
          </a:prstGeom>
          <a:solidFill>
            <a:srgbClr val="FFFFFF"/>
          </a:solidFill>
          <a:ln w="12701">
            <a:solidFill>
              <a:srgbClr val="ED7D3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Date: 2012 Sept 15</a:t>
            </a:r>
          </a:p>
        </p:txBody>
      </p:sp>
      <p:cxnSp>
        <p:nvCxnSpPr>
          <p:cNvPr id="5" name="Straight Arrow Connector 6"/>
          <p:cNvCxnSpPr>
            <a:endCxn id="6" idx="3"/>
          </p:cNvCxnSpPr>
          <p:nvPr/>
        </p:nvCxnSpPr>
        <p:spPr>
          <a:xfrm>
            <a:off x="6679158" y="2305879"/>
            <a:ext cx="2731542" cy="0"/>
          </a:xfrm>
          <a:prstGeom prst="straightConnector1">
            <a:avLst/>
          </a:prstGeom>
          <a:noFill/>
          <a:ln w="38103">
            <a:solidFill>
              <a:srgbClr val="7030A0"/>
            </a:solidFill>
            <a:prstDash val="solid"/>
            <a:miter/>
            <a:tailEnd type="arrow"/>
          </a:ln>
        </p:spPr>
      </p:cxnSp>
      <p:sp>
        <p:nvSpPr>
          <p:cNvPr id="6" name="Oval 8"/>
          <p:cNvSpPr/>
          <p:nvPr/>
        </p:nvSpPr>
        <p:spPr>
          <a:xfrm>
            <a:off x="9410702" y="1616425"/>
            <a:ext cx="1257297" cy="137891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Harmonic </a:t>
            </a:r>
            <a:r>
              <a:rPr lang="en-GB" sz="1800" b="1" dirty="0" err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Emisson</a:t>
            </a:r>
            <a:r>
              <a:rPr lang="en-GB" sz="1800" b="1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</a:p>
        </p:txBody>
      </p:sp>
      <p:cxnSp>
        <p:nvCxnSpPr>
          <p:cNvPr id="7" name="Straight Arrow Connector 12"/>
          <p:cNvCxnSpPr/>
          <p:nvPr/>
        </p:nvCxnSpPr>
        <p:spPr>
          <a:xfrm>
            <a:off x="7141326" y="4389430"/>
            <a:ext cx="2269374" cy="0"/>
          </a:xfrm>
          <a:prstGeom prst="straightConnector1">
            <a:avLst/>
          </a:prstGeom>
          <a:noFill/>
          <a:ln w="38103">
            <a:solidFill>
              <a:srgbClr val="FF0000"/>
            </a:solidFill>
            <a:prstDash val="solid"/>
            <a:miter/>
            <a:tailEnd type="arrow"/>
          </a:ln>
        </p:spPr>
      </p:cxnSp>
      <p:sp>
        <p:nvSpPr>
          <p:cNvPr id="8" name="Oval 15"/>
          <p:cNvSpPr/>
          <p:nvPr/>
        </p:nvSpPr>
        <p:spPr>
          <a:xfrm>
            <a:off x="9276531" y="3783151"/>
            <a:ext cx="1446146" cy="137891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Fundamental Emission </a:t>
            </a:r>
          </a:p>
        </p:txBody>
      </p:sp>
      <p:cxnSp>
        <p:nvCxnSpPr>
          <p:cNvPr id="9" name="Straight Arrow Connector 19"/>
          <p:cNvCxnSpPr/>
          <p:nvPr/>
        </p:nvCxnSpPr>
        <p:spPr>
          <a:xfrm flipH="1">
            <a:off x="3590185" y="2283260"/>
            <a:ext cx="2102512" cy="3158823"/>
          </a:xfrm>
          <a:prstGeom prst="straightConnector1">
            <a:avLst/>
          </a:prstGeom>
          <a:noFill/>
          <a:ln w="38103">
            <a:solidFill>
              <a:srgbClr val="FF0000"/>
            </a:solidFill>
            <a:prstDash val="solid"/>
            <a:miter/>
            <a:tailEnd type="arrow"/>
          </a:ln>
        </p:spPr>
      </p:cxnSp>
      <p:sp>
        <p:nvSpPr>
          <p:cNvPr id="10" name="Oval 22"/>
          <p:cNvSpPr/>
          <p:nvPr/>
        </p:nvSpPr>
        <p:spPr>
          <a:xfrm>
            <a:off x="2366727" y="5162066"/>
            <a:ext cx="1257297" cy="137891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b="1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Type III Bursts </a:t>
            </a:r>
          </a:p>
        </p:txBody>
      </p:sp>
    </p:spTree>
    <p:extLst>
      <p:ext uri="{BB962C8B-B14F-4D97-AF65-F5344CB8AC3E}">
        <p14:creationId xmlns:p14="http://schemas.microsoft.com/office/powerpoint/2010/main" val="388246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22014" y="1556792"/>
            <a:ext cx="3922058" cy="4330606"/>
          </a:xfrm>
        </p:spPr>
      </p:pic>
      <p:sp>
        <p:nvSpPr>
          <p:cNvPr id="4" name="Rectangle 4"/>
          <p:cNvSpPr/>
          <p:nvPr/>
        </p:nvSpPr>
        <p:spPr>
          <a:xfrm>
            <a:off x="1828800" y="5943600"/>
            <a:ext cx="7239000" cy="714206"/>
          </a:xfrm>
          <a:prstGeom prst="rect">
            <a:avLst/>
          </a:prstGeom>
          <a:solidFill>
            <a:srgbClr val="FFFFFF"/>
          </a:solidFill>
          <a:ln w="12701">
            <a:solidFill>
              <a:srgbClr val="ED7D3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Starting Frequency: 181.85(MHz), Onset Time: 22:53:26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600" dirty="0">
                <a:solidFill>
                  <a:srgbClr val="000000"/>
                </a:solidFill>
                <a:latin typeface="Calibri"/>
              </a:rPr>
              <a:t>Ending Frequency: 123.28(MHz), Ending Time: 22:56:26                Quality: III/1(Poor)</a:t>
            </a:r>
          </a:p>
        </p:txBody>
      </p:sp>
      <p:cxnSp>
        <p:nvCxnSpPr>
          <p:cNvPr id="5" name="Straight Arrow Connector 6"/>
          <p:cNvCxnSpPr>
            <a:endCxn id="11" idx="1"/>
          </p:cNvCxnSpPr>
          <p:nvPr/>
        </p:nvCxnSpPr>
        <p:spPr>
          <a:xfrm>
            <a:off x="4745850" y="2710490"/>
            <a:ext cx="2376264" cy="375611"/>
          </a:xfrm>
          <a:prstGeom prst="straightConnector1">
            <a:avLst/>
          </a:prstGeom>
          <a:noFill/>
          <a:ln w="38103">
            <a:solidFill>
              <a:srgbClr val="7030A0"/>
            </a:solidFill>
            <a:prstDash val="solid"/>
            <a:miter/>
            <a:tailEnd type="arrow"/>
          </a:ln>
        </p:spPr>
      </p:cxnSp>
      <p:cxnSp>
        <p:nvCxnSpPr>
          <p:cNvPr id="7" name="Straight Arrow Connector 12"/>
          <p:cNvCxnSpPr/>
          <p:nvPr/>
        </p:nvCxnSpPr>
        <p:spPr>
          <a:xfrm>
            <a:off x="4637838" y="3356992"/>
            <a:ext cx="2430270" cy="720080"/>
          </a:xfrm>
          <a:prstGeom prst="straightConnector1">
            <a:avLst/>
          </a:prstGeom>
          <a:noFill/>
          <a:ln w="38103">
            <a:solidFill>
              <a:srgbClr val="FF0000"/>
            </a:solidFill>
            <a:prstDash val="solid"/>
            <a:miter/>
            <a:tailEnd type="arrow"/>
          </a:ln>
        </p:spPr>
      </p:cxnSp>
      <p:sp>
        <p:nvSpPr>
          <p:cNvPr id="11" name="Rectangle 4"/>
          <p:cNvSpPr/>
          <p:nvPr/>
        </p:nvSpPr>
        <p:spPr>
          <a:xfrm>
            <a:off x="7122114" y="2362200"/>
            <a:ext cx="2214246" cy="1447800"/>
          </a:xfrm>
          <a:prstGeom prst="rect">
            <a:avLst/>
          </a:prstGeom>
          <a:solidFill>
            <a:srgbClr val="FFFFFF"/>
          </a:solidFill>
          <a:ln w="12701">
            <a:solidFill>
              <a:srgbClr val="ED7D3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Harmonic Emission Starting Freq: 181.85MHz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Onset Time: 22:59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Ending Freq: 41Mhz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Ending Time: 23:11</a:t>
            </a:r>
          </a:p>
        </p:txBody>
      </p:sp>
      <p:sp>
        <p:nvSpPr>
          <p:cNvPr id="15" name="Rectangle 4"/>
          <p:cNvSpPr/>
          <p:nvPr/>
        </p:nvSpPr>
        <p:spPr>
          <a:xfrm>
            <a:off x="7122114" y="4016816"/>
            <a:ext cx="2214246" cy="1716445"/>
          </a:xfrm>
          <a:prstGeom prst="rect">
            <a:avLst/>
          </a:prstGeom>
          <a:solidFill>
            <a:srgbClr val="FFFFFF"/>
          </a:solidFill>
          <a:ln w="12701">
            <a:solidFill>
              <a:srgbClr val="ED7D3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Fundamental Emission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Starting Freq:  98MHz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Onset Time: 22:59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Ending Freq: 41Mhz</a:t>
            </a:r>
          </a:p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800" kern="0" dirty="0">
                <a:solidFill>
                  <a:srgbClr val="000000"/>
                </a:solidFill>
                <a:latin typeface="Calibri"/>
              </a:rPr>
              <a:t>Ending Time: 23:05</a:t>
            </a: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1828800" y="533400"/>
            <a:ext cx="6172200" cy="564672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 Event of 15 sep.2012</a:t>
            </a:r>
            <a:endParaRPr lang="en-GB" dirty="0"/>
          </a:p>
        </p:txBody>
      </p:sp>
      <p:sp>
        <p:nvSpPr>
          <p:cNvPr id="26" name="TextBox 25"/>
          <p:cNvSpPr txBox="1"/>
          <p:nvPr/>
        </p:nvSpPr>
        <p:spPr>
          <a:xfrm>
            <a:off x="6966049" y="1447801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Detected on 2012 Sep 15 at 22:59</a:t>
            </a:r>
          </a:p>
        </p:txBody>
      </p:sp>
    </p:spTree>
    <p:extLst>
      <p:ext uri="{BB962C8B-B14F-4D97-AF65-F5344CB8AC3E}">
        <p14:creationId xmlns:p14="http://schemas.microsoft.com/office/powerpoint/2010/main" val="568402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52653" y="0"/>
            <a:ext cx="8078024" cy="1219200"/>
          </a:xfrm>
          <a:solidFill>
            <a:srgbClr val="FFFFFF"/>
          </a:solidFill>
          <a:ln w="12701">
            <a:solidFill>
              <a:srgbClr val="ED7D31"/>
            </a:solidFill>
            <a:prstDash val="solid"/>
            <a:miter/>
          </a:ln>
        </p:spPr>
        <p:txBody>
          <a:bodyPr anchorCtr="1"/>
          <a:lstStyle/>
          <a:p>
            <a:pPr lvl="0" algn="ctr"/>
            <a:r>
              <a:rPr lang="en-GB" dirty="0">
                <a:latin typeface="Times New Roman" pitchFamily="18"/>
                <a:cs typeface="Times New Roman" pitchFamily="18"/>
              </a:rPr>
              <a:t>Combined Plot: STEREO EUVI,COR1,COR2</a:t>
            </a:r>
          </a:p>
        </p:txBody>
      </p:sp>
      <p:sp>
        <p:nvSpPr>
          <p:cNvPr id="3" name="Oval 5"/>
          <p:cNvSpPr/>
          <p:nvPr/>
        </p:nvSpPr>
        <p:spPr>
          <a:xfrm>
            <a:off x="4244836" y="5128597"/>
            <a:ext cx="693254" cy="77525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1597" y="1182758"/>
            <a:ext cx="7141262" cy="5320052"/>
          </a:xfrm>
        </p:spPr>
      </p:pic>
      <p:cxnSp>
        <p:nvCxnSpPr>
          <p:cNvPr id="5" name="Straight Arrow Connector 10"/>
          <p:cNvCxnSpPr/>
          <p:nvPr/>
        </p:nvCxnSpPr>
        <p:spPr>
          <a:xfrm flipH="1">
            <a:off x="3424860" y="5615606"/>
            <a:ext cx="819977" cy="208721"/>
          </a:xfrm>
          <a:prstGeom prst="straightConnector1">
            <a:avLst/>
          </a:prstGeom>
          <a:noFill/>
          <a:ln w="19046">
            <a:solidFill>
              <a:srgbClr val="ED7D31"/>
            </a:solidFill>
            <a:prstDash val="solid"/>
            <a:miter/>
            <a:tailEnd type="arrow"/>
          </a:ln>
        </p:spPr>
      </p:cxnSp>
      <p:sp>
        <p:nvSpPr>
          <p:cNvPr id="6" name="Oval 12"/>
          <p:cNvSpPr/>
          <p:nvPr/>
        </p:nvSpPr>
        <p:spPr>
          <a:xfrm>
            <a:off x="1792355" y="5247860"/>
            <a:ext cx="1557959" cy="124501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500" b="1" i="1">
                <a:solidFill>
                  <a:srgbClr val="FF0000"/>
                </a:solidFill>
                <a:latin typeface="Calibri"/>
              </a:rPr>
              <a:t>EUVI</a:t>
            </a:r>
          </a:p>
        </p:txBody>
      </p:sp>
      <p:sp>
        <p:nvSpPr>
          <p:cNvPr id="7" name="Oval 14"/>
          <p:cNvSpPr/>
          <p:nvPr/>
        </p:nvSpPr>
        <p:spPr>
          <a:xfrm>
            <a:off x="4314412" y="2857236"/>
            <a:ext cx="1316935" cy="77525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500" b="1" i="1" dirty="0">
                <a:solidFill>
                  <a:srgbClr val="FF0000"/>
                </a:solidFill>
                <a:latin typeface="Calibri"/>
              </a:rPr>
              <a:t>COR1</a:t>
            </a:r>
          </a:p>
        </p:txBody>
      </p:sp>
      <p:cxnSp>
        <p:nvCxnSpPr>
          <p:cNvPr id="8" name="Straight Arrow Connector 15"/>
          <p:cNvCxnSpPr/>
          <p:nvPr/>
        </p:nvCxnSpPr>
        <p:spPr>
          <a:xfrm flipH="1" flipV="1">
            <a:off x="5310811" y="3626473"/>
            <a:ext cx="447265" cy="775256"/>
          </a:xfrm>
          <a:prstGeom prst="straightConnector1">
            <a:avLst/>
          </a:prstGeom>
          <a:noFill/>
          <a:ln w="19046">
            <a:solidFill>
              <a:srgbClr val="ED7D31"/>
            </a:solidFill>
            <a:prstDash val="solid"/>
            <a:miter/>
            <a:tailEnd type="arrow"/>
          </a:ln>
        </p:spPr>
      </p:cxnSp>
      <p:sp>
        <p:nvSpPr>
          <p:cNvPr id="9" name="Oval 16"/>
          <p:cNvSpPr/>
          <p:nvPr/>
        </p:nvSpPr>
        <p:spPr>
          <a:xfrm>
            <a:off x="8428876" y="2937464"/>
            <a:ext cx="1088501" cy="1245010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12701">
            <a:solidFill>
              <a:srgbClr val="4472C4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2500" b="1" i="1">
                <a:solidFill>
                  <a:srgbClr val="FF0000"/>
                </a:solidFill>
                <a:latin typeface="Calibri"/>
              </a:rPr>
              <a:t>COR2</a:t>
            </a:r>
          </a:p>
        </p:txBody>
      </p:sp>
      <p:cxnSp>
        <p:nvCxnSpPr>
          <p:cNvPr id="10" name="Straight Arrow Connector 18"/>
          <p:cNvCxnSpPr/>
          <p:nvPr/>
        </p:nvCxnSpPr>
        <p:spPr>
          <a:xfrm flipH="1" flipV="1">
            <a:off x="8367091" y="2857236"/>
            <a:ext cx="519323" cy="249915"/>
          </a:xfrm>
          <a:prstGeom prst="straightConnector1">
            <a:avLst/>
          </a:prstGeom>
          <a:noFill/>
          <a:ln w="19046">
            <a:solidFill>
              <a:srgbClr val="ED7D31"/>
            </a:solidFill>
            <a:prstDash val="solid"/>
            <a:miter/>
            <a:tailEnd type="arrow"/>
          </a:ln>
        </p:spPr>
      </p:cxnSp>
    </p:spTree>
    <p:extLst>
      <p:ext uri="{BB962C8B-B14F-4D97-AF65-F5344CB8AC3E}">
        <p14:creationId xmlns:p14="http://schemas.microsoft.com/office/powerpoint/2010/main" val="182208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2152653" y="233684"/>
            <a:ext cx="8378734" cy="576026"/>
          </a:xfrm>
          <a:solidFill>
            <a:srgbClr val="FFFFFF"/>
          </a:solidFill>
          <a:ln w="12701">
            <a:solidFill>
              <a:srgbClr val="70AD47"/>
            </a:solidFill>
            <a:prstDash val="solid"/>
            <a:miter/>
          </a:ln>
        </p:spPr>
        <p:txBody>
          <a:bodyPr anchorCtr="1"/>
          <a:lstStyle/>
          <a:p>
            <a:pPr lvl="0" algn="ctr"/>
            <a:r>
              <a:rPr lang="en-GB" sz="3600">
                <a:latin typeface="Calibri"/>
              </a:rPr>
              <a:t>Projections Effects From STEREO,LASCO</a:t>
            </a:r>
          </a:p>
        </p:txBody>
      </p:sp>
      <p:pic>
        <p:nvPicPr>
          <p:cNvPr id="3" name="Tabl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863" y="944641"/>
            <a:ext cx="4031530" cy="3571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57200" y="944641"/>
            <a:ext cx="4458787" cy="3810003"/>
          </a:xfrm>
        </p:spPr>
      </p:pic>
      <p:sp>
        <p:nvSpPr>
          <p:cNvPr id="5" name="TextBox 5"/>
          <p:cNvSpPr txBox="1"/>
          <p:nvPr/>
        </p:nvSpPr>
        <p:spPr>
          <a:xfrm>
            <a:off x="152400" y="4738018"/>
            <a:ext cx="6334405" cy="2031325"/>
          </a:xfrm>
          <a:prstGeom prst="rect">
            <a:avLst/>
          </a:prstGeom>
          <a:solidFill>
            <a:srgbClr val="FFFFFF"/>
          </a:solidFill>
          <a:ln w="12701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CME longitude was ~W75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SDO, LASCO measurements need to be deprojected by 25 degrees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The CME was E50 in STEREO-A view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STEREO A  measurements need to be deprojected by ~40 degrees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 dirty="0">
                <a:solidFill>
                  <a:srgbClr val="000000"/>
                </a:solidFill>
                <a:latin typeface="Calibri"/>
              </a:rPr>
              <a:t>The CME was completely back-sided in STEREO_A view, so no measurements are made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4853046" y="1788238"/>
            <a:ext cx="1528765" cy="3693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800">
                <a:solidFill>
                  <a:srgbClr val="5641EF"/>
                </a:solidFill>
                <a:latin typeface="Calibri"/>
              </a:rPr>
              <a:t>CME Direction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4915988" y="2040364"/>
            <a:ext cx="882434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>
                <a:solidFill>
                  <a:srgbClr val="5641EF"/>
                </a:solidFill>
                <a:latin typeface="Calibri"/>
              </a:rPr>
              <a:t>W 75</a:t>
            </a: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2914" y="4653281"/>
            <a:ext cx="4018472" cy="197103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3124200" y="2286000"/>
            <a:ext cx="838200" cy="533400"/>
          </a:xfrm>
          <a:prstGeom prst="straightConnector1">
            <a:avLst/>
          </a:prstGeom>
          <a:ln w="28575">
            <a:solidFill>
              <a:srgbClr val="070C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09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6039</TotalTime>
  <Words>1089</Words>
  <Application>Microsoft Office PowerPoint</Application>
  <PresentationFormat>Custom</PresentationFormat>
  <Paragraphs>281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Default Design</vt:lpstr>
      <vt:lpstr>Office Theme</vt:lpstr>
      <vt:lpstr>PowerPoint Presentation</vt:lpstr>
      <vt:lpstr>Background…</vt:lpstr>
      <vt:lpstr>Background…</vt:lpstr>
      <vt:lpstr>Event Analysis</vt:lpstr>
      <vt:lpstr>Event Analysis</vt:lpstr>
      <vt:lpstr>Event of 15 Sep.2012</vt:lpstr>
      <vt:lpstr> Event of 15 sep.2012</vt:lpstr>
      <vt:lpstr>Combined Plot: STEREO EUVI,COR1,COR2</vt:lpstr>
      <vt:lpstr>Projections Effects From STEREO,LASCO</vt:lpstr>
      <vt:lpstr>Event Analysis</vt:lpstr>
      <vt:lpstr>Event Analysis</vt:lpstr>
      <vt:lpstr>Event Summary</vt:lpstr>
      <vt:lpstr>CME Appearance:</vt:lpstr>
      <vt:lpstr>Dynamic Spectrum </vt:lpstr>
      <vt:lpstr>Large SEP Event</vt:lpstr>
      <vt:lpstr>CME Speed Analysis</vt:lpstr>
      <vt:lpstr>CME Appearance And Width:</vt:lpstr>
      <vt:lpstr>CME direction with respect to SOHO and STEREO</vt:lpstr>
      <vt:lpstr>Calculation of Radial and Expansion Speed based on Angular Width </vt:lpstr>
      <vt:lpstr>LASCO C2 flux rope</vt:lpstr>
      <vt:lpstr>LASCO-C3 </vt:lpstr>
      <vt:lpstr>STA COR1 +COR2 flux rope</vt:lpstr>
      <vt:lpstr>STA COR1+COR2 Shock speed</vt:lpstr>
      <vt:lpstr>STA-COR2 flux rope</vt:lpstr>
      <vt:lpstr>STA –COR2 Shock</vt:lpstr>
      <vt:lpstr>STB COR1+ COR2 flux rope</vt:lpstr>
      <vt:lpstr>STB –COR1 Shock</vt:lpstr>
      <vt:lpstr>STB-COR2 Shock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Evolution and Dynamics of CME and Shock waves</dc:title>
  <dc:subject>Astronomy and Astrophysics</dc:subject>
  <dc:creator>PresenterFithanegest Kassa;Fithanegest Kassa</dc:creator>
  <cp:lastModifiedBy>user</cp:lastModifiedBy>
  <cp:revision>329</cp:revision>
  <dcterms:created xsi:type="dcterms:W3CDTF">2003-12-08T04:37:01Z</dcterms:created>
  <dcterms:modified xsi:type="dcterms:W3CDTF">2018-06-02T00:25:46Z</dcterms:modified>
  <cp:category>PhD Thesis proposal</cp:category>
</cp:coreProperties>
</file>